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sldIdLst>
    <p:sldId id="256" r:id="rId2"/>
    <p:sldId id="275" r:id="rId3"/>
    <p:sldId id="350" r:id="rId4"/>
    <p:sldId id="351" r:id="rId5"/>
    <p:sldId id="290" r:id="rId6"/>
    <p:sldId id="352" r:id="rId7"/>
    <p:sldId id="353" r:id="rId8"/>
    <p:sldId id="304" r:id="rId9"/>
    <p:sldId id="330" r:id="rId10"/>
    <p:sldId id="354" r:id="rId11"/>
    <p:sldId id="287" r:id="rId12"/>
    <p:sldId id="298" r:id="rId13"/>
  </p:sldIdLst>
  <p:sldSz cx="12192000" cy="6858000"/>
  <p:notesSz cx="6735763" cy="9866313"/>
  <p:embeddedFontLst>
    <p:embeddedFont>
      <p:font typeface="맑은 고딕" panose="020B0503020000020004" pitchFamily="50" charset="-127"/>
      <p:regular r:id="rId15"/>
      <p:bold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6699FF"/>
    <a:srgbClr val="FF0066"/>
    <a:srgbClr val="FF6600"/>
    <a:srgbClr val="5B2AA2"/>
    <a:srgbClr val="FF6699"/>
    <a:srgbClr val="6600CC"/>
    <a:srgbClr val="FF9900"/>
    <a:srgbClr val="52331F"/>
    <a:srgbClr val="E8D0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4995" autoAdjust="0"/>
    <p:restoredTop sz="97908" autoAdjust="0"/>
  </p:normalViewPr>
  <p:slideViewPr>
    <p:cSldViewPr>
      <p:cViewPr>
        <p:scale>
          <a:sx n="105" d="100"/>
          <a:sy n="105" d="100"/>
        </p:scale>
        <p:origin x="-1506" y="-35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59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5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ED9A53B7-5206-4DC2-8830-F2AAE9251CA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9375" y="739775"/>
            <a:ext cx="65770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63" tIns="45382" rIns="90763" bIns="45382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0763" tIns="45382" rIns="90763" bIns="45382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5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BF437B47-A9E0-40B2-A441-B821F499020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54505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6E75E47B-8991-471D-9E45-3FB0B0F0C6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CAA2E624-88DD-4450-B3F3-1F3E4B1C30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57981AF7-ED2A-4CF3-8756-68E7CD5B7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BC37016-7463-4273-80D1-CD1D7F4FD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1F00C64F-88DD-460D-BC39-1EF7A7AC9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86318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B80214C-10CB-4CFE-B85D-98F8D0646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6FC5DD4F-A0C4-4DC3-8047-5627555733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79858A35-B5B9-47E6-AA8F-E5222DD1C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68354841-A303-453E-885D-DBF646023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AC3E4C7-2E7D-4478-83D2-7837561C7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53304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83FF1F0D-D80F-4DA8-9E2A-2E423967C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A344F7F1-9350-46E1-A5FC-7DE43F2347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87ECF509-9505-4E4F-ACE2-1014D00A1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066CD53-5BA8-4D1D-B3B0-37BBE9163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76DBB08-6BD5-43EC-A339-C57D3EA79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36851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877969" y="2157902"/>
            <a:ext cx="5908431" cy="87514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2851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877969" y="2157902"/>
            <a:ext cx="5908431" cy="87514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28512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3"/>
          <p:cNvSpPr>
            <a:spLocks noChangeArrowheads="1"/>
          </p:cNvSpPr>
          <p:nvPr userDrawn="1"/>
        </p:nvSpPr>
        <p:spPr bwMode="auto">
          <a:xfrm>
            <a:off x="118533" y="82551"/>
            <a:ext cx="11921067" cy="26352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umimoji="0" lang="ko-KR" altLang="en-US">
              <a:latin typeface="+mn-lt"/>
              <a:ea typeface="+mn-ea"/>
            </a:endParaRPr>
          </a:p>
        </p:txBody>
      </p:sp>
      <p:sp>
        <p:nvSpPr>
          <p:cNvPr id="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977000" y="6721476"/>
            <a:ext cx="1187449" cy="117475"/>
          </a:xfrm>
          <a:prstGeom prst="rect">
            <a:avLst/>
          </a:prstGeom>
        </p:spPr>
        <p:txBody>
          <a:bodyPr lIns="0" tIns="0" rIns="0" bIns="0"/>
          <a:lstStyle>
            <a:lvl1pPr algn="ctr" fontAlgn="auto">
              <a:spcBef>
                <a:spcPts val="0"/>
              </a:spcBef>
              <a:spcAft>
                <a:spcPts val="0"/>
              </a:spcAft>
              <a:defRPr kumimoji="0" sz="800" b="1" smtClean="0">
                <a:solidFill>
                  <a:schemeClr val="tx1"/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D58C439D-CD7F-44E9-8EB8-78E9AC184394}" type="slidenum">
              <a:rPr lang="ko-KR" altLang="en-US" smtClean="0"/>
              <a:pPr>
                <a:defRPr/>
              </a:pPr>
              <a:t>‹#›</a:t>
            </a:fld>
            <a:endParaRPr lang="ko-KR" altLang="en-US" b="0" i="1" dirty="0"/>
          </a:p>
        </p:txBody>
      </p:sp>
    </p:spTree>
    <p:extLst>
      <p:ext uri="{BB962C8B-B14F-4D97-AF65-F5344CB8AC3E}">
        <p14:creationId xmlns:p14="http://schemas.microsoft.com/office/powerpoint/2010/main" val="2442974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08FF161-D979-436A-B553-4C3FC6E5E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4FFF727C-188F-4213-92E7-E63FB37F66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3C1F97A9-FBA4-4099-B74E-091E8CD59B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7A0E2085-E2C8-4C62-A42D-48E1BC037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B886FD1D-E8DE-47BE-B6C9-EF93E123B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8562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C0794C0-3D55-4DE7-B38E-86CBE525D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095A1247-1632-4A37-937C-2C0939785D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3E9D891-404D-421B-84C3-C9C6BDBD59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2681B37-3883-4EB3-8DCE-E30650EB0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42731D22-A0D3-4652-9A22-F5CD7B447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9264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91D43E8-D735-4164-BEFA-CBC0AE0DA0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93900E35-DFAD-4E6E-AAD0-95ECB88EBB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4AB0BF80-8708-4BBE-8EF0-F6B2BD517C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B93CA0A2-77B2-4CC3-9B4D-B8D15A02F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A76DC6E-3C27-40E3-84F5-B547E32E42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50E8394-4924-4578-815B-0DCC7AE6A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57484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FD5901E3-1D8F-4E3D-8D03-1B0EE1DD4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87AF54BC-5597-4207-B62A-CA4716B7E7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A2682C33-9435-4192-BCB1-45C8DB44EC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814E3B51-E6E8-4175-A192-152A79839D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02938611-5E6B-4B1D-8259-869BF2E8B4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6A21620F-F657-49FD-9996-AD67FE98E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5D43D218-8B20-45AD-9406-0FE0D6C0A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2F769117-3601-46E9-AF0E-8CCCCF801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849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F6D4946F-6590-4F02-ADD0-DA8C341174B3}"/>
              </a:ext>
            </a:extLst>
          </p:cNvPr>
          <p:cNvSpPr/>
          <p:nvPr userDrawn="1"/>
        </p:nvSpPr>
        <p:spPr>
          <a:xfrm>
            <a:off x="-5245" y="0"/>
            <a:ext cx="12197245" cy="685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52331F"/>
              </a:solidFill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xmlns="" id="{E95C3990-67A1-4998-9160-078E32416579}"/>
              </a:ext>
            </a:extLst>
          </p:cNvPr>
          <p:cNvCxnSpPr/>
          <p:nvPr userDrawn="1"/>
        </p:nvCxnSpPr>
        <p:spPr>
          <a:xfrm>
            <a:off x="155575" y="620688"/>
            <a:ext cx="11880850" cy="0"/>
          </a:xfrm>
          <a:prstGeom prst="line">
            <a:avLst/>
          </a:prstGeom>
          <a:ln>
            <a:solidFill>
              <a:srgbClr val="2C18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2" descr="C:\Users\Administrator\Desktop\박혜경\CREZONE\1.크레존운영_20160519_20170531\02.운영기획\18.로고\크레존로고\크레존_로고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8568" y="121965"/>
            <a:ext cx="792973" cy="432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4605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xmlns="" id="{9B68B661-C555-41BF-92CD-85037CAD2D00}"/>
              </a:ext>
            </a:extLst>
          </p:cNvPr>
          <p:cNvCxnSpPr/>
          <p:nvPr userDrawn="1"/>
        </p:nvCxnSpPr>
        <p:spPr>
          <a:xfrm>
            <a:off x="155575" y="620688"/>
            <a:ext cx="11880850" cy="0"/>
          </a:xfrm>
          <a:prstGeom prst="line">
            <a:avLst/>
          </a:prstGeom>
          <a:ln>
            <a:solidFill>
              <a:srgbClr val="2C181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18239CF6-2BEB-4DB0-8236-8EBE491A78D1}"/>
              </a:ext>
            </a:extLst>
          </p:cNvPr>
          <p:cNvSpPr/>
          <p:nvPr userDrawn="1"/>
        </p:nvSpPr>
        <p:spPr>
          <a:xfrm>
            <a:off x="9912424" y="1020099"/>
            <a:ext cx="2124001" cy="24866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latin typeface="Noto Sans Korean Light" panose="020B0300000000000000" pitchFamily="34" charset="-127"/>
                <a:ea typeface="Noto Sans Korean Light" panose="020B0300000000000000" pitchFamily="34" charset="-127"/>
              </a:rPr>
              <a:t>Description</a:t>
            </a:r>
            <a:endParaRPr lang="ko-KR" altLang="en-US" sz="900" dirty="0">
              <a:latin typeface="Noto Sans Korean Light" panose="020B0300000000000000" pitchFamily="34" charset="-127"/>
              <a:ea typeface="Noto Sans Korean Light" panose="020B03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10B886B3-2C2B-411A-91D3-7CC8698105AA}"/>
              </a:ext>
            </a:extLst>
          </p:cNvPr>
          <p:cNvSpPr/>
          <p:nvPr userDrawn="1"/>
        </p:nvSpPr>
        <p:spPr>
          <a:xfrm>
            <a:off x="335360" y="1020099"/>
            <a:ext cx="9361040" cy="5718192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F6D4946F-6590-4F02-ADD0-DA8C341174B3}"/>
              </a:ext>
            </a:extLst>
          </p:cNvPr>
          <p:cNvSpPr/>
          <p:nvPr userDrawn="1"/>
        </p:nvSpPr>
        <p:spPr>
          <a:xfrm>
            <a:off x="-5245" y="1494"/>
            <a:ext cx="12197245" cy="685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solidFill>
                <a:srgbClr val="52331F"/>
              </a:solidFill>
            </a:endParaRPr>
          </a:p>
        </p:txBody>
      </p:sp>
      <p:pic>
        <p:nvPicPr>
          <p:cNvPr id="10" name="그림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2461" y="175864"/>
            <a:ext cx="886571" cy="32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09517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41424E6-350F-481F-9E2D-AC20B1615F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71AB867-11CE-4F7F-A818-55630E1F80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1180E5E8-5D8E-4D7C-B6D6-277B693944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6B480B73-56DB-4DD2-A108-916B5241B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70AFF4D7-3620-47A8-975E-49C74DFE0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B8E857E0-E578-4AAC-ACC5-4F521C79C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711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B10A9D69-C8E1-4007-B866-3690E0160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43DA47F8-8DDD-4744-A954-D303908924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AE8EC8AD-6719-4071-82C4-545B75BF0D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4D160453-4AEB-4825-8216-EB27C1380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B6514F33-DB88-47AC-8722-6F4E6FC41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E6CBC2BD-9B7F-47CB-9BE6-88EF4B3C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17371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1B68563E-ADC8-4754-8FDC-BA5CE04F2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54EB35A-89EA-4E03-9F9A-A113BA18B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271E5F5-113B-4688-B313-ED61E3F180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B3D95-D9C3-420B-961C-DA8042BDAAD6}" type="datetimeFigureOut">
              <a:rPr lang="ko-KR" altLang="en-US" smtClean="0"/>
              <a:t>2017-08-21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BC168C00-0EA1-4C7E-A9E2-E64129A803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D4F3B061-4D6A-461F-8A8C-2584854431B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6ED5A2-C9A6-49A7-992D-B5CC9F0D38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10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04492660-242F-45D9-9D5A-5C99A917607B}"/>
              </a:ext>
            </a:extLst>
          </p:cNvPr>
          <p:cNvSpPr txBox="1"/>
          <p:nvPr/>
        </p:nvSpPr>
        <p:spPr>
          <a:xfrm>
            <a:off x="3407605" y="2890391"/>
            <a:ext cx="5376792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oto Sans Korean Medium"/>
                <a:ea typeface="나눔바른고딕 UltraLight" panose="020B0603020101020101" pitchFamily="50" charset="-127"/>
              </a:rPr>
              <a:t>창의인성교육넷</a:t>
            </a:r>
            <a:r>
              <a:rPr lang="ko-KR" altLang="en-US" sz="32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oto Sans Korean Medium"/>
                <a:ea typeface="나눔바른고딕 UltraLight" panose="020B0603020101020101" pitchFamily="50" charset="-127"/>
              </a:rPr>
              <a:t> </a:t>
            </a:r>
            <a:r>
              <a:rPr lang="en-US" altLang="ko-KR" sz="32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oto Sans Korean Medium"/>
                <a:ea typeface="나눔바른고딕 UltraLight" panose="020B0603020101020101" pitchFamily="50" charset="-127"/>
              </a:rPr>
              <a:t>[</a:t>
            </a:r>
            <a:r>
              <a:rPr lang="ko-KR" altLang="en-US" sz="320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oto Sans Korean Medium"/>
                <a:ea typeface="나눔바른고딕 UltraLight" panose="020B0603020101020101" pitchFamily="50" charset="-127"/>
              </a:rPr>
              <a:t>크레존</a:t>
            </a:r>
            <a:r>
              <a:rPr lang="en-US" altLang="ko-KR" sz="3200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oto Sans Korean Medium"/>
                <a:ea typeface="나눔바른고딕 UltraLight" panose="020B0603020101020101" pitchFamily="50" charset="-127"/>
              </a:rPr>
              <a:t>]</a:t>
            </a:r>
            <a:r>
              <a:rPr lang="ko-KR" altLang="en-US" sz="32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oto Sans Korean Medium"/>
                <a:ea typeface="나눔바른고딕 UltraLight" panose="020B0603020101020101" pitchFamily="50" charset="-127"/>
              </a:rPr>
              <a:t>  사이트</a:t>
            </a:r>
            <a:endParaRPr lang="en-US" altLang="ko-KR" sz="32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oto Sans Korean Medium"/>
              <a:ea typeface="나눔바른고딕 UltraLight" panose="020B0603020101020101" pitchFamily="50" charset="-127"/>
            </a:endParaRPr>
          </a:p>
          <a:p>
            <a:pPr algn="ctr"/>
            <a:r>
              <a:rPr lang="en-US" altLang="ko-KR" sz="32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oto Sans Korean Medium"/>
                <a:ea typeface="나눔바른고딕 UltraLight" panose="020B0603020101020101" pitchFamily="50" charset="-127"/>
              </a:rPr>
              <a:t>’17</a:t>
            </a:r>
            <a:r>
              <a:rPr lang="ko-KR" altLang="en-US" sz="32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oto Sans Korean Medium"/>
                <a:ea typeface="나눔바른고딕 UltraLight" panose="020B0603020101020101" pitchFamily="50" charset="-127"/>
              </a:rPr>
              <a:t>년 메인 개편 </a:t>
            </a:r>
            <a:endParaRPr lang="ko-KR" altLang="en-US" sz="3200" spc="-150" dirty="0">
              <a:ln>
                <a:solidFill>
                  <a:schemeClr val="tx1">
                    <a:alpha val="0"/>
                  </a:schemeClr>
                </a:solidFill>
              </a:ln>
              <a:latin typeface="oto Sans Korean Medium"/>
              <a:ea typeface="나눔바른고딕 UltraLight" panose="020B0603020101020101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8394B68A-8E7A-4F62-A19E-629998D4D6AF}"/>
              </a:ext>
            </a:extLst>
          </p:cNvPr>
          <p:cNvSpPr txBox="1"/>
          <p:nvPr/>
        </p:nvSpPr>
        <p:spPr>
          <a:xfrm>
            <a:off x="0" y="5373216"/>
            <a:ext cx="12192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algn="ctr">
              <a:defRPr sz="3200">
                <a:latin typeface="Noto Sans Korean Light" panose="020B0300000000000000" pitchFamily="34" charset="-127"/>
                <a:ea typeface="Noto Sans Korean Light" panose="020B0300000000000000" pitchFamily="34" charset="-127"/>
              </a:defRPr>
            </a:lvl1pPr>
          </a:lstStyle>
          <a:p>
            <a:r>
              <a:rPr lang="en-US" altLang="ko-KR" sz="2000" dirty="0" smtClean="0">
                <a:ln>
                  <a:solidFill>
                    <a:schemeClr val="tx1">
                      <a:alpha val="0"/>
                    </a:schemeClr>
                  </a:solidFill>
                </a:ln>
              </a:rPr>
              <a:t>2017.08.18</a:t>
            </a:r>
            <a:endParaRPr lang="ko-KR" altLang="en-US" sz="2000" dirty="0">
              <a:ln>
                <a:solidFill>
                  <a:schemeClr val="tx1">
                    <a:alpha val="0"/>
                  </a:schemeClr>
                </a:solidFill>
              </a:ln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8D0B00D8-4D5D-4857-A9D2-84ED4A70739C}"/>
              </a:ext>
            </a:extLst>
          </p:cNvPr>
          <p:cNvSpPr/>
          <p:nvPr/>
        </p:nvSpPr>
        <p:spPr>
          <a:xfrm>
            <a:off x="-5245" y="0"/>
            <a:ext cx="12197245" cy="685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0070C0"/>
              </a:solidFill>
            </a:endParaRPr>
          </a:p>
        </p:txBody>
      </p:sp>
      <p:pic>
        <p:nvPicPr>
          <p:cNvPr id="11" name="Picture 2" descr="http://www.kyongan.ms.kr/cache/1404801873.png"/>
          <p:cNvPicPr>
            <a:picLocks noChangeAspect="1" noChangeArrowheads="1"/>
          </p:cNvPicPr>
          <p:nvPr/>
        </p:nvPicPr>
        <p:blipFill>
          <a:blip r:embed="rId2" cstate="print"/>
          <a:srcRect l="20841" t="23387" r="17934" b="22514"/>
          <a:stretch>
            <a:fillRect/>
          </a:stretch>
        </p:blipFill>
        <p:spPr bwMode="auto">
          <a:xfrm>
            <a:off x="5049261" y="1916832"/>
            <a:ext cx="2088232" cy="84814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468728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 descr="http://www.kyongan.ms.kr/cache/1404801873.png"/>
          <p:cNvPicPr>
            <a:picLocks noChangeAspect="1" noChangeArrowheads="1"/>
          </p:cNvPicPr>
          <p:nvPr/>
        </p:nvPicPr>
        <p:blipFill>
          <a:blip r:embed="rId2" cstate="print"/>
          <a:srcRect l="20841" t="23387" r="17934" b="22514"/>
          <a:stretch>
            <a:fillRect/>
          </a:stretch>
        </p:blipFill>
        <p:spPr bwMode="auto">
          <a:xfrm>
            <a:off x="5159896" y="1048435"/>
            <a:ext cx="1042616" cy="423464"/>
          </a:xfrm>
          <a:prstGeom prst="rect">
            <a:avLst/>
          </a:prstGeom>
          <a:noFill/>
        </p:spPr>
      </p:pic>
      <p:sp>
        <p:nvSpPr>
          <p:cNvPr id="20" name="직사각형 19"/>
          <p:cNvSpPr/>
          <p:nvPr/>
        </p:nvSpPr>
        <p:spPr>
          <a:xfrm>
            <a:off x="8544272" y="671974"/>
            <a:ext cx="31372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/>
              <a:t>예시 사이트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http</a:t>
            </a:r>
            <a:r>
              <a:rPr lang="ko-KR" altLang="en-US" sz="1400" dirty="0"/>
              <a:t>://www.jihak.co.kr/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856042" y="1851186"/>
            <a:ext cx="9219059" cy="33059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ko-KR" altLang="en-US" sz="12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2351584" y="1852534"/>
            <a:ext cx="0" cy="330465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>
            <a:off x="3845090" y="1869160"/>
            <a:ext cx="0" cy="32880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6960096" y="1840531"/>
            <a:ext cx="0" cy="33166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8534854" y="1876125"/>
            <a:ext cx="0" cy="32810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2448435" y="2038489"/>
            <a:ext cx="148676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창의체험활동 소개</a:t>
            </a:r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자원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프로그램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이달의 추천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큐레이션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창의적 체험활동  교사  연구회</a:t>
            </a: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864355" y="2019799"/>
            <a:ext cx="139940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</a:t>
            </a:r>
            <a:r>
              <a:rPr lang="ko-KR" altLang="en-US" sz="100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연구회  공개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자료방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교원연수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거점센터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선도 교원양성대학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 백문 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백답</a:t>
            </a:r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3879929" y="2038489"/>
            <a:ext cx="14239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수학여행 모델</a:t>
            </a:r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시도교육청 현장학습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공개방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현장학습 자료실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수학여행 이야기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안전요원  구인</a:t>
            </a:r>
            <a:r>
              <a:rPr lang="en-US" altLang="ko-KR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구직</a:t>
            </a:r>
            <a:endParaRPr lang="ko-KR" altLang="en-US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7072037" y="2019799"/>
            <a:ext cx="125621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해외창의</a:t>
            </a:r>
            <a:r>
              <a:rPr lang="ko-KR" altLang="en-US" sz="10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이야기</a:t>
            </a:r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행복학교 이야기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이야기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테마여행 이야기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뉴스레터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카드뉴스</a:t>
            </a:r>
            <a:endParaRPr lang="ko-KR" altLang="en-US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11563" y="2940913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D01EB78B-62B9-45F7-94C0-3DAE6150C9DE}"/>
              </a:ext>
            </a:extLst>
          </p:cNvPr>
          <p:cNvSpPr txBox="1"/>
          <p:nvPr/>
        </p:nvSpPr>
        <p:spPr>
          <a:xfrm>
            <a:off x="104775" y="190500"/>
            <a:ext cx="736282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GNB </a:t>
            </a:r>
            <a:r>
              <a:rPr lang="ko-KR" altLang="en-US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대메뉴</a:t>
            </a:r>
            <a:r>
              <a:rPr lang="ko-KR" altLang="en-US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</a:t>
            </a:r>
            <a:r>
              <a:rPr lang="ko-KR" altLang="en-US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</a:t>
            </a:r>
            <a:endParaRPr lang="en-US" altLang="ko-KR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552584" y="1507777"/>
            <a:ext cx="1522517" cy="342788"/>
          </a:xfrm>
          <a:prstGeom prst="rect">
            <a:avLst/>
          </a:prstGeom>
          <a:solidFill>
            <a:srgbClr val="FFC00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846261" y="1508431"/>
            <a:ext cx="7698011" cy="3427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842359" y="1480492"/>
            <a:ext cx="9289032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3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274406" y="1516086"/>
            <a:ext cx="8998058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3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                           </a:t>
            </a:r>
            <a:r>
              <a:rPr lang="ko-KR" altLang="en-US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99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창의적</a:t>
            </a:r>
            <a:r>
              <a:rPr lang="en-US" altLang="ko-KR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99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99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체험활동 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                  수학여행                                    지속 가능발전교육                                  </a:t>
            </a:r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블로그                                      학부모 창의교실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32" name="직선 연결선 31"/>
          <p:cNvCxnSpPr/>
          <p:nvPr/>
        </p:nvCxnSpPr>
        <p:spPr>
          <a:xfrm>
            <a:off x="5375920" y="1851219"/>
            <a:ext cx="0" cy="33059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5420905" y="2022527"/>
            <a:ext cx="14239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지속가능발전교육 </a:t>
            </a:r>
            <a:r>
              <a:rPr lang="ko-KR" altLang="en-US" sz="1000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00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지속가능발전교육  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실천교사</a:t>
            </a:r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연구회</a:t>
            </a:r>
            <a:endParaRPr lang="ko-KR" altLang="en-US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8391BB49-6EE0-42D6-9B82-B5969B9B8292}"/>
              </a:ext>
            </a:extLst>
          </p:cNvPr>
          <p:cNvSpPr/>
          <p:nvPr/>
        </p:nvSpPr>
        <p:spPr>
          <a:xfrm>
            <a:off x="2425241" y="3220632"/>
            <a:ext cx="1363694" cy="90242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en-US" altLang="ko-KR" sz="9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  </a:t>
            </a:r>
            <a:r>
              <a:rPr lang="ko-KR" altLang="en-US" sz="85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수도권 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</a:t>
            </a:r>
            <a:r>
              <a:rPr lang="ko-KR" altLang="en-US" sz="850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r>
              <a:rPr lang="ko-KR" altLang="en-US" sz="85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                </a:t>
            </a:r>
            <a:r>
              <a:rPr lang="en-US" altLang="ko-KR" sz="85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</a:t>
            </a:r>
            <a:r>
              <a:rPr lang="ko-KR" altLang="en-US" sz="85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강원</a:t>
            </a:r>
            <a:r>
              <a:rPr lang="en-US" altLang="ko-KR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충청권 창의체험 </a:t>
            </a:r>
            <a:r>
              <a:rPr lang="ko-KR" altLang="en-US" sz="850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</a:t>
            </a:r>
            <a:endParaRPr lang="en-US" altLang="ko-KR" sz="85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defRPr/>
            </a:pP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85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    </a:t>
            </a:r>
            <a:r>
              <a:rPr lang="ko-KR" altLang="en-US" sz="85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영남권 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</a:t>
            </a:r>
            <a:r>
              <a:rPr lang="ko-KR" altLang="en-US" sz="850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r>
              <a:rPr lang="en-US" altLang="ko-KR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                                                    </a:t>
            </a:r>
            <a:r>
              <a:rPr lang="en-US" altLang="ko-KR" sz="85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   </a:t>
            </a:r>
            <a:r>
              <a:rPr lang="ko-KR" altLang="en-US" sz="85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제 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주</a:t>
            </a:r>
            <a:r>
              <a:rPr lang="en-US" altLang="ko-KR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850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전라권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창의체험 </a:t>
            </a:r>
            <a:r>
              <a:rPr lang="ko-KR" altLang="en-US" sz="850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   </a:t>
            </a:r>
            <a:endParaRPr lang="en-US" altLang="ko-KR" sz="85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>
              <a:defRPr/>
            </a:pPr>
            <a:r>
              <a:rPr lang="en-US" altLang="ko-KR" sz="85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  </a:t>
            </a:r>
            <a:r>
              <a:rPr lang="ko-KR" altLang="en-US" sz="850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계기교육</a:t>
            </a:r>
            <a:r>
              <a:rPr lang="ko-KR" altLang="en-US" sz="85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50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</a:t>
            </a:r>
            <a:r>
              <a:rPr lang="ko-KR" altLang="en-US" sz="850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범교과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                                                   </a:t>
            </a:r>
            <a:r>
              <a:rPr lang="en-US" altLang="ko-KR" sz="85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 100</a:t>
            </a:r>
            <a:r>
              <a:rPr lang="ko-KR" altLang="en-US" sz="85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대 주제 </a:t>
            </a:r>
            <a:r>
              <a:rPr lang="ko-KR" altLang="en-US" sz="850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endParaRPr lang="en-US" altLang="ko-KR" sz="85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28" name="직선 연결선 27"/>
          <p:cNvCxnSpPr/>
          <p:nvPr/>
        </p:nvCxnSpPr>
        <p:spPr>
          <a:xfrm>
            <a:off x="2351584" y="1852534"/>
            <a:ext cx="0" cy="330465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직사각형 2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82557" y="2617175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78744" y="2944315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78744" y="3228626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45186" y="2003399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63706" y="2305908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09818" y="2356138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17989" y="2640683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8580312" y="2022092"/>
            <a:ext cx="14041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프로그램 개요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프로그램 내용</a:t>
            </a:r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창의교실</a:t>
            </a:r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전체보기</a:t>
            </a:r>
            <a:endParaRPr lang="ko-KR" altLang="en-US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3505399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8E8C6279-4043-4A7B-832A-B93FCAAD9CCB}"/>
              </a:ext>
            </a:extLst>
          </p:cNvPr>
          <p:cNvSpPr txBox="1"/>
          <p:nvPr/>
        </p:nvSpPr>
        <p:spPr>
          <a:xfrm>
            <a:off x="104775" y="190500"/>
            <a:ext cx="73628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서브 메뉴 개선</a:t>
            </a:r>
            <a:endParaRPr lang="ko-KR" altLang="en-US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156151" y="681545"/>
            <a:ext cx="5018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화면 </a:t>
            </a:r>
            <a:r>
              <a:rPr lang="en-US" altLang="ko-KR" sz="16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Depth UI </a:t>
            </a:r>
            <a:endParaRPr lang="en-US" altLang="ko-KR" sz="160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xmlns="" id="{35C8193B-2834-4299-A58C-2E6070EC08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9450811"/>
              </p:ext>
            </p:extLst>
          </p:nvPr>
        </p:nvGraphicFramePr>
        <p:xfrm>
          <a:off x="9916505" y="1268760"/>
          <a:ext cx="2012143" cy="54726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9145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20688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472608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cxnSp>
        <p:nvCxnSpPr>
          <p:cNvPr id="5" name="직선 연결선 4"/>
          <p:cNvCxnSpPr/>
          <p:nvPr/>
        </p:nvCxnSpPr>
        <p:spPr>
          <a:xfrm>
            <a:off x="2902380" y="2131261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>
            <a:off x="4702580" y="2141578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직선 연결선 6"/>
          <p:cNvCxnSpPr/>
          <p:nvPr/>
        </p:nvCxnSpPr>
        <p:spPr>
          <a:xfrm>
            <a:off x="3838484" y="2120967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" name="표 3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1101108"/>
              </p:ext>
            </p:extLst>
          </p:nvPr>
        </p:nvGraphicFramePr>
        <p:xfrm>
          <a:off x="1704270" y="2486915"/>
          <a:ext cx="2197744" cy="4061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97744">
                  <a:extLst>
                    <a:ext uri="{9D8B030D-6E8A-4147-A177-3AD203B41FA5}">
                      <a16:colId xmlns:a16="http://schemas.microsoft.com/office/drawing/2014/main" xmlns="" val="1867251517"/>
                    </a:ext>
                  </a:extLst>
                </a:gridCol>
              </a:tblGrid>
              <a:tr h="40616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oto Sans Korean Medium"/>
                          <a:ea typeface="Noto Sans Korean Light" panose="020B0300000000000000" pitchFamily="34" charset="-127"/>
                        </a:rPr>
                        <a:t>  창의교육수업 </a:t>
                      </a:r>
                      <a:endParaRPr lang="ko-KR" altLang="en-US" sz="13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53265991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4401829" y="2564904"/>
            <a:ext cx="146706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14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창의교육수업모델</a:t>
            </a:r>
            <a:endParaRPr lang="ko-KR" altLang="en-US" sz="14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295800" y="2611034"/>
            <a:ext cx="45719" cy="21602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17270" y="2901192"/>
            <a:ext cx="2178806" cy="2880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1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창의교육수업모델                                                    </a:t>
            </a:r>
            <a:r>
              <a:rPr lang="ko-KR" altLang="en-US" sz="11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             </a:t>
            </a:r>
            <a:endParaRPr lang="ko-KR" altLang="en-US" sz="11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17270" y="4371042"/>
            <a:ext cx="2178806" cy="2880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1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지속가능발전교육</a:t>
            </a:r>
            <a:endParaRPr lang="en-US" altLang="ko-KR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17270" y="4658824"/>
            <a:ext cx="2178806" cy="2880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1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연구회 커뮤니티</a:t>
            </a:r>
            <a:endParaRPr lang="ko-KR" altLang="en-US" sz="1100" b="1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17270" y="4941168"/>
            <a:ext cx="2178806" cy="2880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1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연구회 공개 </a:t>
            </a:r>
            <a:r>
              <a:rPr lang="ko-KR" altLang="en-US" sz="1100" b="1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자료방</a:t>
            </a:r>
            <a:endParaRPr lang="ko-KR" altLang="en-US" sz="1100" b="1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17270" y="5228950"/>
            <a:ext cx="2178806" cy="2880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1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거점센터</a:t>
            </a:r>
            <a:endParaRPr lang="ko-KR" altLang="en-US" sz="1100" b="1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17270" y="5517232"/>
            <a:ext cx="2178806" cy="2880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1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선도 교원양성대학</a:t>
            </a:r>
            <a:endParaRPr lang="ko-KR" altLang="en-US" sz="1100" b="1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17270" y="5805014"/>
            <a:ext cx="2178806" cy="2880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1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질의응답</a:t>
            </a:r>
            <a:endParaRPr lang="ko-KR" altLang="en-US" sz="1100" b="1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17270" y="6093296"/>
            <a:ext cx="2178806" cy="2880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1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글로벌 창의포럼</a:t>
            </a:r>
            <a:endParaRPr lang="ko-KR" altLang="en-US" sz="1100" b="1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17270" y="3189224"/>
            <a:ext cx="2178806" cy="1181818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defRPr/>
            </a:pPr>
            <a:r>
              <a:rPr lang="ko-KR" altLang="en-US" sz="11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</a:t>
            </a:r>
          </a:p>
        </p:txBody>
      </p:sp>
      <p:sp>
        <p:nvSpPr>
          <p:cNvPr id="48" name="1/2 액자 47"/>
          <p:cNvSpPr/>
          <p:nvPr/>
        </p:nvSpPr>
        <p:spPr>
          <a:xfrm rot="18900000" flipV="1">
            <a:off x="3689516" y="4470328"/>
            <a:ext cx="86869" cy="86872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1778154" y="3260480"/>
            <a:ext cx="1632178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 b="1" kern="0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창의ㆍ인성수업모델</a:t>
            </a:r>
            <a:r>
              <a: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프로그램 개요</a:t>
            </a:r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771464" y="3505687"/>
            <a:ext cx="12346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창의ㆍ인성교육</a:t>
            </a:r>
            <a:r>
              <a:rPr lang="ko-KR" altLang="en-US" sz="10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수업모델</a:t>
            </a:r>
            <a:endParaRPr lang="en-US" altLang="ko-KR" sz="1000" kern="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1772216" y="3733587"/>
            <a:ext cx="1234633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창의ㆍ인성교육</a:t>
            </a:r>
            <a:r>
              <a:rPr lang="ko-KR" altLang="en-US" sz="10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평가모델</a:t>
            </a:r>
            <a:endParaRPr lang="en-US" altLang="ko-KR" sz="1000" kern="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1771464" y="3990932"/>
            <a:ext cx="1527982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창의ㆍ인성</a:t>
            </a:r>
            <a:r>
              <a:rPr lang="ko-KR" altLang="en-US" sz="10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수업연구회 우수사례</a:t>
            </a:r>
            <a:endParaRPr lang="en-US" altLang="ko-KR" sz="1000" kern="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4" name="1/2 액자 53"/>
          <p:cNvSpPr/>
          <p:nvPr/>
        </p:nvSpPr>
        <p:spPr>
          <a:xfrm rot="18900000" flipH="1">
            <a:off x="3706178" y="3021802"/>
            <a:ext cx="101835" cy="104387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5" name="1/2 액자 54"/>
          <p:cNvSpPr/>
          <p:nvPr/>
        </p:nvSpPr>
        <p:spPr>
          <a:xfrm rot="18900000" flipV="1">
            <a:off x="3703983" y="4770235"/>
            <a:ext cx="86869" cy="86872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6" name="1/2 액자 55"/>
          <p:cNvSpPr/>
          <p:nvPr/>
        </p:nvSpPr>
        <p:spPr>
          <a:xfrm rot="18900000" flipV="1">
            <a:off x="3680233" y="5061613"/>
            <a:ext cx="86869" cy="86872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7" name="1/2 액자 56"/>
          <p:cNvSpPr/>
          <p:nvPr/>
        </p:nvSpPr>
        <p:spPr>
          <a:xfrm rot="18900000" flipV="1">
            <a:off x="3694700" y="5349645"/>
            <a:ext cx="86869" cy="86872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8" name="1/2 액자 57"/>
          <p:cNvSpPr/>
          <p:nvPr/>
        </p:nvSpPr>
        <p:spPr>
          <a:xfrm rot="18900000" flipV="1">
            <a:off x="3692108" y="5922363"/>
            <a:ext cx="86869" cy="86872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9" name="1/2 액자 58"/>
          <p:cNvSpPr/>
          <p:nvPr/>
        </p:nvSpPr>
        <p:spPr>
          <a:xfrm rot="18900000" flipV="1">
            <a:off x="3706575" y="6222270"/>
            <a:ext cx="86869" cy="86872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0" name="1/2 액자 59"/>
          <p:cNvSpPr/>
          <p:nvPr/>
        </p:nvSpPr>
        <p:spPr>
          <a:xfrm rot="18900000" flipV="1">
            <a:off x="3703983" y="5632670"/>
            <a:ext cx="86869" cy="86872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B9A657DC-CEEC-4769-B853-87583D146F7E}"/>
              </a:ext>
            </a:extLst>
          </p:cNvPr>
          <p:cNvSpPr/>
          <p:nvPr/>
        </p:nvSpPr>
        <p:spPr>
          <a:xfrm>
            <a:off x="1703512" y="1746938"/>
            <a:ext cx="7056784" cy="457926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300" spc="-150" dirty="0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GNB  </a:t>
            </a:r>
            <a:r>
              <a:rPr lang="ko-KR" altLang="en-US" sz="1300" spc="-150" dirty="0" err="1" smtClean="0">
                <a:ln>
                  <a:solidFill>
                    <a:schemeClr val="tx1">
                      <a:lumMod val="75000"/>
                      <a:lumOff val="25000"/>
                      <a:alpha val="0"/>
                    </a:schemeClr>
                  </a:solidFill>
                </a:ln>
                <a:solidFill>
                  <a:schemeClr val="tx1">
                    <a:lumMod val="95000"/>
                    <a:lumOff val="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대메뉴</a:t>
            </a:r>
            <a:endParaRPr lang="ko-KR" altLang="en-US" sz="1300" spc="-150" dirty="0">
              <a:ln>
                <a:solidFill>
                  <a:schemeClr val="tx1">
                    <a:lumMod val="75000"/>
                    <a:lumOff val="25000"/>
                    <a:alpha val="0"/>
                  </a:schemeClr>
                </a:solidFill>
              </a:ln>
              <a:solidFill>
                <a:schemeClr val="tx1">
                  <a:lumMod val="95000"/>
                  <a:lumOff val="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397544AB-58B9-41B5-8A0C-F42C43AA23B3}"/>
              </a:ext>
            </a:extLst>
          </p:cNvPr>
          <p:cNvSpPr/>
          <p:nvPr/>
        </p:nvSpPr>
        <p:spPr>
          <a:xfrm>
            <a:off x="479376" y="1156643"/>
            <a:ext cx="70307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ü"/>
            </a:pPr>
            <a:r>
              <a:rPr lang="ko-KR" altLang="en-US" sz="14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메뉴 </a:t>
            </a:r>
            <a:r>
              <a:rPr lang="en-US" altLang="ko-KR" sz="14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1depth &gt; 2</a:t>
            </a:r>
            <a:r>
              <a:rPr lang="en-US" altLang="ko-KR" sz="14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depth &gt; 3depth </a:t>
            </a:r>
            <a:r>
              <a:rPr lang="ko-KR" altLang="en-US" sz="14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순</a:t>
            </a:r>
            <a:r>
              <a:rPr lang="en-US" altLang="ko-KR" sz="14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4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노출 적용</a:t>
            </a:r>
            <a:r>
              <a:rPr lang="en-US" altLang="ko-KR" sz="14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ko-KR" altLang="ko-KR" sz="14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3" name="Oval 202"/>
          <p:cNvSpPr>
            <a:spLocks noChangeArrowheads="1"/>
          </p:cNvSpPr>
          <p:nvPr/>
        </p:nvSpPr>
        <p:spPr bwMode="auto">
          <a:xfrm>
            <a:off x="676557" y="2577644"/>
            <a:ext cx="216634" cy="224100"/>
          </a:xfrm>
          <a:prstGeom prst="ellipse">
            <a:avLst/>
          </a:prstGeom>
          <a:solidFill>
            <a:srgbClr val="C00000"/>
          </a:solidFill>
          <a:ln w="9525">
            <a:noFill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Font typeface="StarSymbol" pitchFamily="2" charset="0"/>
              <a:buNone/>
              <a:defRPr/>
            </a:pPr>
            <a:r>
              <a:rPr lang="en-US" altLang="ko-KR" sz="800" b="1" dirty="0" smtClean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endParaRPr lang="ko-KR" altLang="en-US" sz="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4" name="Oval 202"/>
          <p:cNvSpPr>
            <a:spLocks noChangeArrowheads="1"/>
          </p:cNvSpPr>
          <p:nvPr/>
        </p:nvSpPr>
        <p:spPr bwMode="auto">
          <a:xfrm>
            <a:off x="695400" y="2943471"/>
            <a:ext cx="216634" cy="224100"/>
          </a:xfrm>
          <a:prstGeom prst="ellipse">
            <a:avLst/>
          </a:prstGeom>
          <a:solidFill>
            <a:srgbClr val="C00000"/>
          </a:solidFill>
          <a:ln w="9525">
            <a:noFill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Font typeface="StarSymbol" pitchFamily="2" charset="0"/>
              <a:buNone/>
              <a:defRPr/>
            </a:pPr>
            <a:r>
              <a:rPr lang="en-US" altLang="ko-KR" sz="800" b="1" dirty="0" smtClean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endParaRPr lang="ko-KR" altLang="en-US" sz="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65" name="Oval 202"/>
          <p:cNvSpPr>
            <a:spLocks noChangeArrowheads="1"/>
          </p:cNvSpPr>
          <p:nvPr/>
        </p:nvSpPr>
        <p:spPr bwMode="auto">
          <a:xfrm>
            <a:off x="695400" y="3375519"/>
            <a:ext cx="216634" cy="224100"/>
          </a:xfrm>
          <a:prstGeom prst="ellipse">
            <a:avLst/>
          </a:prstGeom>
          <a:solidFill>
            <a:srgbClr val="C00000"/>
          </a:solidFill>
          <a:ln w="9525">
            <a:noFill/>
            <a:round/>
            <a:headEnd/>
            <a:tailEnd/>
          </a:ln>
        </p:spPr>
        <p:txBody>
          <a:bodyPr wrap="none" lIns="0" tIns="0" rIns="0" bIns="0" anchor="ctr"/>
          <a:lstStyle/>
          <a:p>
            <a:pPr algn="ctr">
              <a:buFont typeface="StarSymbol" pitchFamily="2" charset="0"/>
              <a:buNone/>
              <a:defRPr/>
            </a:pPr>
            <a:r>
              <a:rPr lang="en-US" altLang="ko-KR" sz="800" b="1" dirty="0" smtClean="0">
                <a:solidFill>
                  <a:schemeClr val="bg1"/>
                </a:solidFill>
                <a:latin typeface="+mj-ea"/>
                <a:ea typeface="+mj-ea"/>
              </a:rPr>
              <a:t>3</a:t>
            </a:r>
            <a:endParaRPr lang="ko-KR" altLang="en-US" sz="800" b="1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cxnSp>
        <p:nvCxnSpPr>
          <p:cNvPr id="70" name="직선 화살표 연결선 69">
            <a:extLst>
              <a:ext uri="{FF2B5EF4-FFF2-40B4-BE49-F238E27FC236}">
                <a16:creationId xmlns:a16="http://schemas.microsoft.com/office/drawing/2014/main" xmlns="" id="{3C823CD3-1BFA-4ED1-BC5B-42B85A151988}"/>
              </a:ext>
            </a:extLst>
          </p:cNvPr>
          <p:cNvCxnSpPr>
            <a:cxnSpLocks/>
          </p:cNvCxnSpPr>
          <p:nvPr/>
        </p:nvCxnSpPr>
        <p:spPr>
          <a:xfrm>
            <a:off x="983432" y="2727447"/>
            <a:ext cx="656415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화살표 연결선 71">
            <a:extLst>
              <a:ext uri="{FF2B5EF4-FFF2-40B4-BE49-F238E27FC236}">
                <a16:creationId xmlns:a16="http://schemas.microsoft.com/office/drawing/2014/main" xmlns="" id="{3C823CD3-1BFA-4ED1-BC5B-42B85A151988}"/>
              </a:ext>
            </a:extLst>
          </p:cNvPr>
          <p:cNvCxnSpPr>
            <a:cxnSpLocks/>
          </p:cNvCxnSpPr>
          <p:nvPr/>
        </p:nvCxnSpPr>
        <p:spPr>
          <a:xfrm>
            <a:off x="983432" y="3015479"/>
            <a:ext cx="656415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xmlns="" id="{3C823CD3-1BFA-4ED1-BC5B-42B85A151988}"/>
              </a:ext>
            </a:extLst>
          </p:cNvPr>
          <p:cNvCxnSpPr>
            <a:cxnSpLocks/>
          </p:cNvCxnSpPr>
          <p:nvPr/>
        </p:nvCxnSpPr>
        <p:spPr>
          <a:xfrm>
            <a:off x="983432" y="3447527"/>
            <a:ext cx="656415" cy="0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/>
          <p:cNvSpPr/>
          <p:nvPr/>
        </p:nvSpPr>
        <p:spPr>
          <a:xfrm>
            <a:off x="923832" y="2460681"/>
            <a:ext cx="686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>
                <a:solidFill>
                  <a:srgbClr val="C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1depth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945098" y="2788822"/>
            <a:ext cx="686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solidFill>
                  <a:srgbClr val="C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2depth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934465" y="3210237"/>
            <a:ext cx="6864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1200" dirty="0" smtClean="0">
                <a:solidFill>
                  <a:srgbClr val="C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3depth</a:t>
            </a:r>
            <a:endParaRPr lang="ko-KR" altLang="en-US" sz="1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3556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156151" y="681545"/>
            <a:ext cx="5018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16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- </a:t>
            </a:r>
            <a:r>
              <a:rPr lang="ko-KR" altLang="en-US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통합검색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D01EB78B-62B9-45F7-94C0-3DAE6150C9DE}"/>
              </a:ext>
            </a:extLst>
          </p:cNvPr>
          <p:cNvSpPr txBox="1"/>
          <p:nvPr/>
        </p:nvSpPr>
        <p:spPr>
          <a:xfrm>
            <a:off x="104775" y="190500"/>
            <a:ext cx="736282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세부 기능</a:t>
            </a:r>
            <a:endParaRPr lang="en-US" altLang="ko-KR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851001" y="1124744"/>
            <a:ext cx="708495" cy="288031"/>
            <a:chOff x="851001" y="1124744"/>
            <a:chExt cx="708495" cy="288031"/>
          </a:xfrm>
        </p:grpSpPr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851001" y="1124744"/>
              <a:ext cx="708495" cy="288031"/>
            </a:xfrm>
            <a:prstGeom prst="rect">
              <a:avLst/>
            </a:prstGeom>
            <a:solidFill>
              <a:srgbClr val="6699FF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검색</a:t>
              </a:r>
              <a:endPara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30" name="그룹 29"/>
            <p:cNvGrpSpPr/>
            <p:nvPr/>
          </p:nvGrpSpPr>
          <p:grpSpPr>
            <a:xfrm>
              <a:off x="1256040" y="1187530"/>
              <a:ext cx="192772" cy="178520"/>
              <a:chOff x="8351500" y="370160"/>
              <a:chExt cx="192772" cy="178520"/>
            </a:xfrm>
          </p:grpSpPr>
          <p:sp>
            <p:nvSpPr>
              <p:cNvPr id="31" name="타원 30"/>
              <p:cNvSpPr/>
              <p:nvPr/>
            </p:nvSpPr>
            <p:spPr>
              <a:xfrm>
                <a:off x="8351500" y="370160"/>
                <a:ext cx="144016" cy="144016"/>
              </a:xfrm>
              <a:prstGeom prst="ellipse">
                <a:avLst/>
              </a:pr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 Light" panose="020B0603020101020101" pitchFamily="50" charset="-127"/>
                  <a:ea typeface="나눔바른고딕 Light" panose="020B0603020101020101" pitchFamily="50" charset="-127"/>
                </a:endParaRPr>
              </a:p>
            </p:txBody>
          </p:sp>
          <p:cxnSp>
            <p:nvCxnSpPr>
              <p:cNvPr id="32" name="직선 연결선 31"/>
              <p:cNvCxnSpPr>
                <a:stCxn id="31" idx="5"/>
              </p:cNvCxnSpPr>
              <p:nvPr/>
            </p:nvCxnSpPr>
            <p:spPr>
              <a:xfrm>
                <a:off x="8474425" y="493085"/>
                <a:ext cx="69847" cy="55595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" name="그룹 2"/>
          <p:cNvGrpSpPr/>
          <p:nvPr/>
        </p:nvGrpSpPr>
        <p:grpSpPr>
          <a:xfrm>
            <a:off x="839416" y="1475258"/>
            <a:ext cx="4896544" cy="2601814"/>
            <a:chOff x="839416" y="1475258"/>
            <a:chExt cx="4896544" cy="2601814"/>
          </a:xfrm>
        </p:grpSpPr>
        <p:cxnSp>
          <p:nvCxnSpPr>
            <p:cNvPr id="12" name="직선 연결선 11"/>
            <p:cNvCxnSpPr/>
            <p:nvPr/>
          </p:nvCxnSpPr>
          <p:spPr>
            <a:xfrm>
              <a:off x="911424" y="2050182"/>
              <a:ext cx="0" cy="36004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1/2 액자 12"/>
            <p:cNvSpPr/>
            <p:nvPr/>
          </p:nvSpPr>
          <p:spPr>
            <a:xfrm rot="18900000" flipH="1" flipV="1">
              <a:off x="4897022" y="3092722"/>
              <a:ext cx="122557" cy="106891"/>
            </a:xfrm>
            <a:prstGeom prst="halfFrame">
              <a:avLst>
                <a:gd name="adj1" fmla="val 17333"/>
                <a:gd name="adj2" fmla="val 17333"/>
              </a:avLst>
            </a:prstGeom>
            <a:solidFill>
              <a:schemeClr val="bg1">
                <a:lumMod val="65000"/>
              </a:schemeClr>
            </a:solidFill>
            <a:ln w="12700">
              <a:noFill/>
            </a:ln>
            <a:effectLst>
              <a:outerShdw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defRPr/>
              </a:pPr>
              <a:endParaRPr lang="ko-KR" altLang="en-US" sz="6600" dirty="0">
                <a:solidFill>
                  <a:schemeClr val="bg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cxnSp>
          <p:nvCxnSpPr>
            <p:cNvPr id="14" name="직선 연결선 13"/>
            <p:cNvCxnSpPr/>
            <p:nvPr/>
          </p:nvCxnSpPr>
          <p:spPr>
            <a:xfrm>
              <a:off x="1693987" y="1897410"/>
              <a:ext cx="0" cy="36004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/>
            <p:cNvCxnSpPr/>
            <p:nvPr/>
          </p:nvCxnSpPr>
          <p:spPr>
            <a:xfrm>
              <a:off x="3494187" y="1907727"/>
              <a:ext cx="0" cy="36004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직선 연결선 15"/>
            <p:cNvCxnSpPr/>
            <p:nvPr/>
          </p:nvCxnSpPr>
          <p:spPr>
            <a:xfrm>
              <a:off x="2630091" y="1887116"/>
              <a:ext cx="0" cy="360040"/>
            </a:xfrm>
            <a:prstGeom prst="line">
              <a:avLst/>
            </a:prstGeom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직사각형 16"/>
            <p:cNvSpPr/>
            <p:nvPr/>
          </p:nvSpPr>
          <p:spPr>
            <a:xfrm>
              <a:off x="839416" y="1700808"/>
              <a:ext cx="4893544" cy="237626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1136973" y="2055515"/>
              <a:ext cx="1152128" cy="360039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2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통합검색</a:t>
              </a:r>
              <a:endParaRPr lang="ko-KR" altLang="en-US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3059139" y="2113643"/>
              <a:ext cx="1656184" cy="28803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b="1" kern="0" spc="-15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검색어를</a:t>
              </a:r>
              <a:r>
                <a:rPr lang="ko-KR" altLang="en-US" sz="10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 입력해주세요</a:t>
              </a:r>
              <a:r>
                <a:rPr lang="en-US" altLang="ko-KR" sz="10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.</a:t>
              </a:r>
              <a:endPara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4790331" y="2113643"/>
              <a:ext cx="504056" cy="288032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9525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0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검색</a:t>
              </a:r>
              <a:endPara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2126035" y="2113643"/>
              <a:ext cx="864096" cy="288032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5087888" y="1475258"/>
              <a:ext cx="648072" cy="225550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0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X</a:t>
              </a:r>
              <a:endPara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1127448" y="2996953"/>
              <a:ext cx="1152128" cy="360039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200" b="1" kern="0" spc="-15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인기검색어</a:t>
              </a:r>
              <a:endParaRPr lang="ko-KR" altLang="en-US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pic>
          <p:nvPicPr>
            <p:cNvPr id="24" name="Picture 2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1652" y="2904754"/>
              <a:ext cx="266700" cy="83432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이등변 삼각형 24"/>
            <p:cNvSpPr/>
            <p:nvPr/>
          </p:nvSpPr>
          <p:spPr>
            <a:xfrm flipH="1" flipV="1">
              <a:off x="2812207" y="2202307"/>
              <a:ext cx="105916" cy="110108"/>
            </a:xfrm>
            <a:prstGeom prst="triangl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cxnSp>
          <p:nvCxnSpPr>
            <p:cNvPr id="26" name="직선 연결선 25"/>
            <p:cNvCxnSpPr/>
            <p:nvPr/>
          </p:nvCxnSpPr>
          <p:spPr>
            <a:xfrm>
              <a:off x="1343472" y="2708920"/>
              <a:ext cx="4032448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2303959" y="2680345"/>
              <a:ext cx="1944216" cy="1296144"/>
            </a:xfrm>
            <a:prstGeom prst="rect">
              <a:avLst/>
            </a:prstGeom>
            <a:noFill/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100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창의교육</a:t>
              </a:r>
              <a:endParaRPr lang="en-US" altLang="ko-KR" sz="11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r>
                <a:rPr lang="ko-KR" altLang="en-US" sz="1100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지속가능발전교육</a:t>
              </a:r>
              <a:endParaRPr lang="en-US" altLang="ko-KR" sz="11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r>
                <a:rPr lang="ko-KR" altLang="en-US" sz="1100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수학여행</a:t>
              </a:r>
              <a:endParaRPr lang="en-US" altLang="ko-KR" sz="11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r>
                <a:rPr lang="ko-KR" altLang="en-US" sz="1100" kern="0" spc="-150" dirty="0" err="1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자유학기제</a:t>
              </a:r>
              <a:endParaRPr lang="en-US" altLang="ko-KR" sz="11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r>
                <a:rPr lang="ko-KR" altLang="en-US" sz="1100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교원 연수</a:t>
              </a:r>
              <a:endParaRPr lang="ko-KR" altLang="en-US" sz="110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3456087" y="3575308"/>
              <a:ext cx="322206" cy="175150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1200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1136974" y="2881349"/>
            <a:ext cx="2617656" cy="979699"/>
          </a:xfrm>
          <a:prstGeom prst="rect">
            <a:avLst/>
          </a:prstGeom>
          <a:noFill/>
          <a:ln w="15875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7" name="직선 화살표 연결선 6"/>
          <p:cNvCxnSpPr/>
          <p:nvPr/>
        </p:nvCxnSpPr>
        <p:spPr>
          <a:xfrm>
            <a:off x="3617190" y="3861048"/>
            <a:ext cx="0" cy="108012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>
          <a:xfrm>
            <a:off x="2812207" y="4976112"/>
            <a:ext cx="22365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인기검색어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14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1~5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위 까지만 노출</a:t>
            </a:r>
            <a:r>
              <a:rPr lang="ko-KR" altLang="en-US" sz="14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en-US" altLang="ko-KR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en-US" altLang="ko-KR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*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노출 기준 </a:t>
            </a:r>
            <a:r>
              <a:rPr lang="en-US" altLang="ko-KR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: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최근  한달 기준 통계치</a:t>
            </a:r>
            <a:endParaRPr lang="en-US" altLang="ko-KR" sz="14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1465910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124"/>
          <p:cNvSpPr>
            <a:spLocks noChangeArrowheads="1"/>
          </p:cNvSpPr>
          <p:nvPr/>
        </p:nvSpPr>
        <p:spPr bwMode="auto">
          <a:xfrm>
            <a:off x="343311" y="1043211"/>
            <a:ext cx="9352413" cy="616380"/>
          </a:xfrm>
          <a:prstGeom prst="rect">
            <a:avLst/>
          </a:prstGeom>
          <a:pattFill prst="pct50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 fontAlgn="auto" latinLnBrk="0">
              <a:spcBef>
                <a:spcPct val="2000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41592" y="1671930"/>
            <a:ext cx="9346182" cy="3427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156151" y="681545"/>
            <a:ext cx="5018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A type (WEB)</a:t>
            </a:r>
            <a:endParaRPr lang="en-US" altLang="ko-KR" sz="160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xmlns="" id="{35C8193B-2834-4299-A58C-2E6070EC08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917853"/>
              </p:ext>
            </p:extLst>
          </p:nvPr>
        </p:nvGraphicFramePr>
        <p:xfrm>
          <a:off x="9916505" y="1167616"/>
          <a:ext cx="2119920" cy="57869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93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799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690606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메인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탑배너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관리할지말지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.</a:t>
                      </a:r>
                      <a:r>
                        <a:rPr lang="en-US" altLang="ko-KR" sz="900" b="0" baseline="0" dirty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관리한다면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, case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체크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. 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Case 1 =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통이미지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Case 2 =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텍스트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+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이미지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    case 2 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일때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, 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    -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글자수체크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필수값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    -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이미지사이즈 고정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     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그럼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모바일기기일땐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관리여부체크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.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아이콘 사이즈 고정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아이콘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필수값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endParaRPr lang="en-US" altLang="ko-KR" sz="900" b="0" baseline="0" dirty="0" smtClean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하루닫기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부분 관리체크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.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-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이미지 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+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텍스트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-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통이미지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endParaRPr lang="en-US" altLang="ko-KR" sz="900" b="0" baseline="0" dirty="0" smtClean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90606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21" name="Rectangle 124"/>
          <p:cNvSpPr>
            <a:spLocks noChangeArrowheads="1"/>
          </p:cNvSpPr>
          <p:nvPr/>
        </p:nvSpPr>
        <p:spPr bwMode="auto">
          <a:xfrm>
            <a:off x="343986" y="2537228"/>
            <a:ext cx="9352413" cy="2907996"/>
          </a:xfrm>
          <a:prstGeom prst="rect">
            <a:avLst/>
          </a:prstGeom>
          <a:pattFill prst="sm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 fontAlgn="auto" latinLnBrk="0">
              <a:spcBef>
                <a:spcPct val="2000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7" name="1/2 액자 26"/>
          <p:cNvSpPr/>
          <p:nvPr/>
        </p:nvSpPr>
        <p:spPr>
          <a:xfrm rot="8100000" flipH="1" flipV="1">
            <a:off x="751810" y="3864766"/>
            <a:ext cx="131763" cy="133350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4400" b="1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436893" y="3016599"/>
            <a:ext cx="15472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14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프로그램 </a:t>
            </a:r>
            <a:endParaRPr lang="en-US" altLang="ko-KR" sz="1400" kern="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406580" y="4099993"/>
            <a:ext cx="1944216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사육사 </a:t>
            </a:r>
            <a:r>
              <a:rPr lang="ko-KR" altLang="en-US" sz="9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멘토와의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만남을 통한 </a:t>
            </a:r>
            <a:endParaRPr lang="en-US" altLang="ko-KR" sz="9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직업 탐색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가능한 교육 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프로그램</a:t>
            </a:r>
            <a:endParaRPr lang="en-US" altLang="ko-KR" sz="900" kern="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6" name="TextBox 6"/>
          <p:cNvSpPr txBox="1">
            <a:spLocks noChangeArrowheads="1"/>
          </p:cNvSpPr>
          <p:nvPr/>
        </p:nvSpPr>
        <p:spPr bwMode="auto">
          <a:xfrm>
            <a:off x="5745485" y="1720757"/>
            <a:ext cx="395091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/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소개 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로그인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회원가입 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kumimoji="0" lang="ko-KR" altLang="en-US" sz="800" dirty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이벤트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고객센터 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kumimoji="0" lang="ko-KR" altLang="en-US" sz="800" b="1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교직원 등록 </a:t>
            </a:r>
            <a:endParaRPr kumimoji="0" lang="ko-KR" altLang="en-US" sz="800" b="1" dirty="0">
              <a:solidFill>
                <a:srgbClr val="00000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496628" y="1728484"/>
            <a:ext cx="936104" cy="233276"/>
          </a:xfrm>
          <a:prstGeom prst="rect">
            <a:avLst/>
          </a:prstGeom>
          <a:noFill/>
          <a:ln w="952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자원관리자 신</a:t>
            </a:r>
            <a:r>
              <a:rPr lang="ko-KR" altLang="en-US" sz="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청</a:t>
            </a:r>
            <a:endParaRPr kumimoji="0" lang="ko-KR" altLang="en-US" sz="800" b="1" dirty="0">
              <a:solidFill>
                <a:schemeClr val="tx1">
                  <a:lumMod val="65000"/>
                  <a:lumOff val="3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89" name="직선 연결선 88"/>
          <p:cNvCxnSpPr/>
          <p:nvPr/>
        </p:nvCxnSpPr>
        <p:spPr>
          <a:xfrm>
            <a:off x="330027" y="2530996"/>
            <a:ext cx="93663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2279576" y="2551834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2927648" y="2626409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3935760" y="2626409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>
            <a:off x="4871864" y="2655962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/>
          <p:cNvCxnSpPr/>
          <p:nvPr/>
        </p:nvCxnSpPr>
        <p:spPr>
          <a:xfrm>
            <a:off x="5807968" y="2636703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/>
          <p:nvPr/>
        </p:nvCxnSpPr>
        <p:spPr>
          <a:xfrm>
            <a:off x="7608168" y="2647020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/>
          <p:cNvCxnSpPr/>
          <p:nvPr/>
        </p:nvCxnSpPr>
        <p:spPr>
          <a:xfrm>
            <a:off x="6744072" y="2626409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" name="Picture 2" descr="http://www.kyongan.ms.kr/cache/1404801873.png"/>
          <p:cNvPicPr>
            <a:picLocks noChangeAspect="1" noChangeArrowheads="1"/>
          </p:cNvPicPr>
          <p:nvPr/>
        </p:nvPicPr>
        <p:blipFill>
          <a:blip r:embed="rId2" cstate="print"/>
          <a:srcRect l="20841" t="23387" r="17934" b="22514"/>
          <a:stretch>
            <a:fillRect/>
          </a:stretch>
        </p:blipFill>
        <p:spPr bwMode="auto">
          <a:xfrm>
            <a:off x="434835" y="2072589"/>
            <a:ext cx="1042616" cy="423464"/>
          </a:xfrm>
          <a:prstGeom prst="rect">
            <a:avLst/>
          </a:prstGeom>
          <a:noFill/>
        </p:spPr>
      </p:pic>
      <p:sp>
        <p:nvSpPr>
          <p:cNvPr id="79" name="직사각형 78"/>
          <p:cNvSpPr/>
          <p:nvPr/>
        </p:nvSpPr>
        <p:spPr>
          <a:xfrm>
            <a:off x="1471722" y="4643919"/>
            <a:ext cx="936104" cy="24765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자세히보기</a:t>
            </a:r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</a:t>
            </a:r>
            <a:r>
              <a:rPr lang="en-US" altLang="ko-KR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&gt; </a:t>
            </a:r>
            <a:endParaRPr kumimoji="0" lang="ko-KR" altLang="en-US" sz="9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xmlns="" id="{D01EB78B-62B9-45F7-94C0-3DAE6150C9DE}"/>
              </a:ext>
            </a:extLst>
          </p:cNvPr>
          <p:cNvSpPr txBox="1"/>
          <p:nvPr/>
        </p:nvSpPr>
        <p:spPr>
          <a:xfrm>
            <a:off x="104775" y="190500"/>
            <a:ext cx="736282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1.</a:t>
            </a:r>
            <a:r>
              <a:rPr lang="ko-KR" altLang="en-US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메인 </a:t>
            </a:r>
            <a:r>
              <a:rPr lang="en-US" altLang="ko-KR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UI</a:t>
            </a:r>
          </a:p>
        </p:txBody>
      </p:sp>
      <p:sp>
        <p:nvSpPr>
          <p:cNvPr id="109" name="직사각형 108"/>
          <p:cNvSpPr/>
          <p:nvPr/>
        </p:nvSpPr>
        <p:spPr>
          <a:xfrm>
            <a:off x="1369076" y="3371287"/>
            <a:ext cx="25410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altLang="ko-KR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</a:t>
            </a:r>
            <a:r>
              <a:rPr lang="ko-KR" altLang="en-US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경기</a:t>
            </a:r>
            <a:r>
              <a:rPr lang="en-US" altLang="ko-KR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r>
              <a:rPr lang="ko-KR" altLang="en-US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서울동물원에서 </a:t>
            </a:r>
            <a:endParaRPr lang="en-US" altLang="ko-KR" sz="2000" b="1" dirty="0" smtClean="0">
              <a:solidFill>
                <a:schemeClr val="accent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2000" b="1" dirty="0" smtClean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꿈을 </a:t>
            </a:r>
            <a:r>
              <a:rPr lang="ko-KR" altLang="en-US" sz="2000" b="1" dirty="0" err="1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잡</a:t>
            </a:r>
            <a:r>
              <a:rPr lang="en-US" altLang="ko-KR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(Job)</a:t>
            </a:r>
            <a:r>
              <a:rPr lang="ko-KR" altLang="en-US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아라</a:t>
            </a:r>
            <a:r>
              <a:rPr lang="en-US" altLang="ko-KR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!</a:t>
            </a:r>
            <a:endParaRPr lang="en-US" altLang="ko-KR" sz="2000" kern="0" dirty="0" smtClean="0">
              <a:solidFill>
                <a:schemeClr val="accent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0" t="13073" r="6619" b="11766"/>
          <a:stretch/>
        </p:blipFill>
        <p:spPr bwMode="auto">
          <a:xfrm>
            <a:off x="4948251" y="2718416"/>
            <a:ext cx="3751452" cy="22933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5" name="아래쪽 화살표 154"/>
          <p:cNvSpPr/>
          <p:nvPr/>
        </p:nvSpPr>
        <p:spPr>
          <a:xfrm>
            <a:off x="10056440" y="6165304"/>
            <a:ext cx="576064" cy="504056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계</a:t>
            </a:r>
            <a:r>
              <a:rPr lang="ko-KR" altLang="en-US" sz="11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속</a:t>
            </a:r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758654" y="2146661"/>
            <a:ext cx="7992888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3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창의교육                  창의적 체험활동                   수학여행               지속가능발전교육          </a:t>
            </a:r>
            <a:r>
              <a:rPr lang="en-US" altLang="ko-KR" sz="13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</a:t>
            </a:r>
            <a:r>
              <a:rPr lang="ko-KR" altLang="en-US" sz="13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</a:t>
            </a:r>
            <a:r>
              <a:rPr lang="ko-KR" altLang="en-US" sz="13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블로그                  학부모창의교실</a:t>
            </a:r>
            <a:endParaRPr lang="ko-KR" altLang="en-US" sz="13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13" name="그룹 12"/>
          <p:cNvGrpSpPr/>
          <p:nvPr/>
        </p:nvGrpSpPr>
        <p:grpSpPr>
          <a:xfrm>
            <a:off x="8280118" y="2055223"/>
            <a:ext cx="792088" cy="216023"/>
            <a:chOff x="5358668" y="404665"/>
            <a:chExt cx="792088" cy="216023"/>
          </a:xfrm>
        </p:grpSpPr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5358668" y="404665"/>
              <a:ext cx="792088" cy="21602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전체메뉴</a:t>
              </a:r>
              <a:endPara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2" name="그룹 11"/>
            <p:cNvGrpSpPr/>
            <p:nvPr/>
          </p:nvGrpSpPr>
          <p:grpSpPr>
            <a:xfrm>
              <a:off x="5948984" y="459420"/>
              <a:ext cx="144016" cy="109512"/>
              <a:chOff x="7032104" y="332656"/>
              <a:chExt cx="144016" cy="109512"/>
            </a:xfrm>
          </p:grpSpPr>
          <p:cxnSp>
            <p:nvCxnSpPr>
              <p:cNvPr id="10" name="직선 연결선 9"/>
              <p:cNvCxnSpPr/>
              <p:nvPr/>
            </p:nvCxnSpPr>
            <p:spPr>
              <a:xfrm>
                <a:off x="7032104" y="332656"/>
                <a:ext cx="144016" cy="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직선 연결선 79"/>
              <p:cNvCxnSpPr/>
              <p:nvPr/>
            </p:nvCxnSpPr>
            <p:spPr>
              <a:xfrm>
                <a:off x="7032104" y="387412"/>
                <a:ext cx="144016" cy="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직선 연결선 80"/>
              <p:cNvCxnSpPr/>
              <p:nvPr/>
            </p:nvCxnSpPr>
            <p:spPr>
              <a:xfrm>
                <a:off x="7032104" y="442168"/>
                <a:ext cx="144016" cy="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0" name="그룹 19"/>
          <p:cNvGrpSpPr/>
          <p:nvPr/>
        </p:nvGrpSpPr>
        <p:grpSpPr>
          <a:xfrm>
            <a:off x="9107831" y="2060849"/>
            <a:ext cx="571943" cy="216023"/>
            <a:chOff x="7968208" y="332656"/>
            <a:chExt cx="571943" cy="216023"/>
          </a:xfrm>
        </p:grpSpPr>
        <p:sp>
          <p:nvSpPr>
            <p:cNvPr id="83" name="직사각형 82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7968208" y="332656"/>
              <a:ext cx="571943" cy="216023"/>
            </a:xfrm>
            <a:prstGeom prst="rect">
              <a:avLst/>
            </a:prstGeom>
            <a:solidFill>
              <a:srgbClr val="6699FF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검색</a:t>
              </a:r>
              <a:endPara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19" name="그룹 18"/>
            <p:cNvGrpSpPr/>
            <p:nvPr/>
          </p:nvGrpSpPr>
          <p:grpSpPr>
            <a:xfrm>
              <a:off x="8325622" y="361534"/>
              <a:ext cx="192772" cy="178520"/>
              <a:chOff x="8351500" y="370160"/>
              <a:chExt cx="192772" cy="178520"/>
            </a:xfrm>
          </p:grpSpPr>
          <p:sp>
            <p:nvSpPr>
              <p:cNvPr id="14" name="타원 13"/>
              <p:cNvSpPr/>
              <p:nvPr/>
            </p:nvSpPr>
            <p:spPr>
              <a:xfrm>
                <a:off x="8351500" y="370160"/>
                <a:ext cx="144016" cy="144016"/>
              </a:xfrm>
              <a:prstGeom prst="ellipse">
                <a:avLst/>
              </a:prstGeom>
              <a:noFill/>
              <a:ln w="222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 Light" panose="020B0603020101020101" pitchFamily="50" charset="-127"/>
                  <a:ea typeface="나눔바른고딕 Light" panose="020B0603020101020101" pitchFamily="50" charset="-127"/>
                </a:endParaRPr>
              </a:p>
            </p:txBody>
          </p:sp>
          <p:cxnSp>
            <p:nvCxnSpPr>
              <p:cNvPr id="17" name="직선 연결선 16"/>
              <p:cNvCxnSpPr>
                <a:stCxn id="14" idx="5"/>
              </p:cNvCxnSpPr>
              <p:nvPr/>
            </p:nvCxnSpPr>
            <p:spPr>
              <a:xfrm>
                <a:off x="8474425" y="493085"/>
                <a:ext cx="69847" cy="55595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6" name="직사각형 95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8633532" y="1401150"/>
            <a:ext cx="1152128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오늘 하루 닫기</a:t>
            </a:r>
            <a:endParaRPr lang="en-US" altLang="ko-KR" sz="8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2" name="TextBox 6"/>
          <p:cNvSpPr txBox="1">
            <a:spLocks noChangeArrowheads="1"/>
          </p:cNvSpPr>
          <p:nvPr/>
        </p:nvSpPr>
        <p:spPr bwMode="auto">
          <a:xfrm>
            <a:off x="335360" y="1196752"/>
            <a:ext cx="93610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kumimoji="0"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BIG </a:t>
            </a:r>
            <a:r>
              <a:rPr kumimoji="0"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행사</a:t>
            </a:r>
            <a:r>
              <a:rPr kumimoji="0"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kumimoji="0"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이슈 </a:t>
            </a:r>
            <a:r>
              <a:rPr kumimoji="0"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Banner </a:t>
            </a:r>
            <a:r>
              <a:rPr kumimoji="0"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노출 영역</a:t>
            </a:r>
            <a:endParaRPr kumimoji="0"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113" name="그룹 112"/>
          <p:cNvGrpSpPr/>
          <p:nvPr/>
        </p:nvGrpSpPr>
        <p:grpSpPr>
          <a:xfrm>
            <a:off x="1511138" y="1692182"/>
            <a:ext cx="752672" cy="323165"/>
            <a:chOff x="8456499" y="2140739"/>
            <a:chExt cx="752672" cy="323165"/>
          </a:xfrm>
        </p:grpSpPr>
        <p:sp>
          <p:nvSpPr>
            <p:cNvPr id="118" name="TextBox 6"/>
            <p:cNvSpPr txBox="1">
              <a:spLocks noChangeArrowheads="1"/>
            </p:cNvSpPr>
            <p:nvPr/>
          </p:nvSpPr>
          <p:spPr bwMode="auto">
            <a:xfrm>
              <a:off x="8561099" y="2140739"/>
              <a:ext cx="648072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algn="r" eaLnBrk="1" hangingPunct="1"/>
              <a:r>
                <a:rPr kumimoji="0" lang="ko-KR" altLang="en-US" sz="720" b="1" dirty="0" smtClean="0">
                  <a:solidFill>
                    <a:schemeClr val="accent1">
                      <a:lumMod val="7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교과지원 </a:t>
              </a:r>
              <a:endParaRPr kumimoji="0" lang="en-US" altLang="ko-KR" sz="720" b="1" dirty="0" smtClean="0">
                <a:solidFill>
                  <a:schemeClr val="accent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pPr algn="r" eaLnBrk="1" hangingPunct="1"/>
              <a:r>
                <a:rPr kumimoji="0" lang="ko-KR" altLang="en-US" sz="720" b="1" dirty="0" smtClean="0">
                  <a:solidFill>
                    <a:schemeClr val="accent1">
                      <a:lumMod val="75000"/>
                    </a:schemeClr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자료검색</a:t>
              </a:r>
              <a:endParaRPr kumimoji="0" lang="ko-KR" altLang="en-US" sz="720" b="1" dirty="0">
                <a:solidFill>
                  <a:schemeClr val="accent1">
                    <a:lumMod val="7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119" name="모서리가 둥근 직사각형 118"/>
            <p:cNvSpPr/>
            <p:nvPr/>
          </p:nvSpPr>
          <p:spPr>
            <a:xfrm>
              <a:off x="8456499" y="2164388"/>
              <a:ext cx="735846" cy="264383"/>
            </a:xfrm>
            <a:prstGeom prst="roundRect">
              <a:avLst/>
            </a:prstGeom>
            <a:noFill/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sp>
        <p:nvSpPr>
          <p:cNvPr id="126" name="직사각형 125"/>
          <p:cNvSpPr/>
          <p:nvPr/>
        </p:nvSpPr>
        <p:spPr>
          <a:xfrm>
            <a:off x="1559496" y="1772816"/>
            <a:ext cx="72008" cy="14401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7" name="직사각형 126"/>
          <p:cNvSpPr/>
          <p:nvPr/>
        </p:nvSpPr>
        <p:spPr>
          <a:xfrm>
            <a:off x="1634262" y="1772816"/>
            <a:ext cx="72008" cy="144016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9" name="1/2 액자 28"/>
          <p:cNvSpPr/>
          <p:nvPr/>
        </p:nvSpPr>
        <p:spPr>
          <a:xfrm rot="18900000" flipH="1" flipV="1">
            <a:off x="8960722" y="3844657"/>
            <a:ext cx="131763" cy="133350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2" name="TextBox 101"/>
          <p:cNvSpPr txBox="1"/>
          <p:nvPr/>
        </p:nvSpPr>
        <p:spPr bwMode="auto">
          <a:xfrm>
            <a:off x="4336183" y="5101632"/>
            <a:ext cx="122413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● ○ ○ 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○ ○ </a:t>
            </a:r>
          </a:p>
        </p:txBody>
      </p:sp>
      <p:sp>
        <p:nvSpPr>
          <p:cNvPr id="104" name="직사각형 103"/>
          <p:cNvSpPr/>
          <p:nvPr/>
        </p:nvSpPr>
        <p:spPr>
          <a:xfrm>
            <a:off x="5506125" y="5119446"/>
            <a:ext cx="216024" cy="21602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mpd="sng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5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 </a:t>
            </a:r>
            <a:r>
              <a:rPr lang="en-US" altLang="ko-KR" sz="1050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</a:t>
            </a:r>
            <a:endParaRPr lang="ko-KR" altLang="en-US" sz="105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4" name="직사각형 63"/>
          <p:cNvSpPr/>
          <p:nvPr/>
        </p:nvSpPr>
        <p:spPr>
          <a:xfrm>
            <a:off x="341592" y="5455857"/>
            <a:ext cx="9343182" cy="1080120"/>
          </a:xfrm>
          <a:prstGeom prst="rect">
            <a:avLst/>
          </a:prstGeom>
          <a:solidFill>
            <a:schemeClr val="accent1">
              <a:lumMod val="7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65" name="직선 연결선 64"/>
          <p:cNvCxnSpPr/>
          <p:nvPr/>
        </p:nvCxnSpPr>
        <p:spPr>
          <a:xfrm>
            <a:off x="2639616" y="5657356"/>
            <a:ext cx="0" cy="7920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직선 연결선 66"/>
          <p:cNvCxnSpPr/>
          <p:nvPr/>
        </p:nvCxnSpPr>
        <p:spPr>
          <a:xfrm>
            <a:off x="5018303" y="5657356"/>
            <a:ext cx="0" cy="7920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직선 연결선 67"/>
          <p:cNvCxnSpPr/>
          <p:nvPr/>
        </p:nvCxnSpPr>
        <p:spPr>
          <a:xfrm>
            <a:off x="7320581" y="5638306"/>
            <a:ext cx="0" cy="7920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/>
          <p:cNvSpPr/>
          <p:nvPr/>
        </p:nvSpPr>
        <p:spPr>
          <a:xfrm>
            <a:off x="7641525" y="5973963"/>
            <a:ext cx="9705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아이와 함께하는 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신나는 창의교육</a:t>
            </a:r>
            <a:endParaRPr lang="en-US" altLang="ko-KR" sz="9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2" name="직사각형 71"/>
          <p:cNvSpPr/>
          <p:nvPr/>
        </p:nvSpPr>
        <p:spPr>
          <a:xfrm>
            <a:off x="5161270" y="5659188"/>
            <a:ext cx="13178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질의응답</a:t>
            </a:r>
            <a:endParaRPr lang="ko-KR" altLang="en-US" sz="1200" b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4" name="직사각형 73"/>
          <p:cNvSpPr/>
          <p:nvPr/>
        </p:nvSpPr>
        <p:spPr>
          <a:xfrm>
            <a:off x="621200" y="5630346"/>
            <a:ext cx="13097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창의체험수업모델</a:t>
            </a:r>
            <a:endParaRPr lang="ko-KR" altLang="en-US" sz="1200" b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2" name="타원 121"/>
          <p:cNvSpPr/>
          <p:nvPr/>
        </p:nvSpPr>
        <p:spPr>
          <a:xfrm>
            <a:off x="4230435" y="5791945"/>
            <a:ext cx="548327" cy="539042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icon</a:t>
            </a:r>
            <a:endParaRPr lang="ko-KR" altLang="en-US" sz="10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0" name="타원 89"/>
          <p:cNvSpPr/>
          <p:nvPr/>
        </p:nvSpPr>
        <p:spPr>
          <a:xfrm>
            <a:off x="1902531" y="5747299"/>
            <a:ext cx="548327" cy="539042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icon</a:t>
            </a:r>
            <a:endParaRPr lang="ko-KR" altLang="en-US" sz="10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8" name="타원 97"/>
          <p:cNvSpPr/>
          <p:nvPr/>
        </p:nvSpPr>
        <p:spPr>
          <a:xfrm>
            <a:off x="8872810" y="5757939"/>
            <a:ext cx="548327" cy="539042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icon</a:t>
            </a:r>
            <a:endParaRPr lang="ko-KR" altLang="en-US" sz="10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1" name="직사각형 70"/>
          <p:cNvSpPr/>
          <p:nvPr/>
        </p:nvSpPr>
        <p:spPr>
          <a:xfrm>
            <a:off x="7638543" y="5685931"/>
            <a:ext cx="11466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학부모창의교실</a:t>
            </a:r>
            <a:endParaRPr lang="en-US" altLang="ko-KR" sz="1200" b="1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5" name="타원 74"/>
          <p:cNvSpPr/>
          <p:nvPr/>
        </p:nvSpPr>
        <p:spPr>
          <a:xfrm>
            <a:off x="6547292" y="5757939"/>
            <a:ext cx="548327" cy="539042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icon</a:t>
            </a:r>
            <a:endParaRPr lang="ko-KR" altLang="en-US" sz="10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9540758" y="1518128"/>
            <a:ext cx="144016" cy="13092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X</a:t>
            </a:r>
            <a:endParaRPr lang="ko-KR" altLang="en-US" sz="10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4" name="직사각형 83"/>
          <p:cNvSpPr/>
          <p:nvPr/>
        </p:nvSpPr>
        <p:spPr>
          <a:xfrm>
            <a:off x="597755" y="5916410"/>
            <a:ext cx="12053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교과활동과</a:t>
            </a:r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더불어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함께하는 창의적  수업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5" name="직사각형 84"/>
          <p:cNvSpPr/>
          <p:nvPr/>
        </p:nvSpPr>
        <p:spPr>
          <a:xfrm>
            <a:off x="2910288" y="5932119"/>
            <a:ext cx="12395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지속가능 </a:t>
            </a:r>
            <a:r>
              <a:rPr lang="ko-KR" altLang="en-US" sz="900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수업모델을</a:t>
            </a:r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통한 창의성</a:t>
            </a:r>
            <a:r>
              <a:rPr lang="en-US" altLang="ko-KR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</a:t>
            </a:r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인성 함량</a:t>
            </a:r>
            <a:endParaRPr lang="en-US" altLang="ko-KR" sz="9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5161392" y="5958664"/>
            <a:ext cx="11874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창의인성교육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궁금증을 물어보세요</a:t>
            </a:r>
            <a:r>
              <a:rPr lang="en-US" altLang="ko-KR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en-US" altLang="ko-KR" sz="9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0" name="직사각형 109"/>
          <p:cNvSpPr/>
          <p:nvPr/>
        </p:nvSpPr>
        <p:spPr>
          <a:xfrm>
            <a:off x="2892381" y="5641755"/>
            <a:ext cx="13178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지속가능 </a:t>
            </a:r>
            <a:r>
              <a:rPr lang="ko-KR" altLang="en-US" sz="1200" b="1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발전교육</a:t>
            </a:r>
            <a:endParaRPr lang="ko-KR" altLang="en-US" sz="1200" b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1" name="타원 110"/>
          <p:cNvSpPr/>
          <p:nvPr/>
        </p:nvSpPr>
        <p:spPr>
          <a:xfrm>
            <a:off x="6979393" y="2063545"/>
            <a:ext cx="341188" cy="280410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8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800" dirty="0" smtClean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220086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직사각형 87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5360" y="2445520"/>
            <a:ext cx="9361039" cy="198465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10B886B3-2C2B-411A-91D3-7CC8698105AA}"/>
              </a:ext>
            </a:extLst>
          </p:cNvPr>
          <p:cNvSpPr/>
          <p:nvPr/>
        </p:nvSpPr>
        <p:spPr>
          <a:xfrm>
            <a:off x="335360" y="0"/>
            <a:ext cx="9361040" cy="685800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아래쪽 화살표 44"/>
          <p:cNvSpPr/>
          <p:nvPr/>
        </p:nvSpPr>
        <p:spPr>
          <a:xfrm>
            <a:off x="10056440" y="6165304"/>
            <a:ext cx="576064" cy="504056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계</a:t>
            </a:r>
            <a:r>
              <a:rPr lang="ko-KR" altLang="en-US" sz="11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속</a:t>
            </a:r>
          </a:p>
        </p:txBody>
      </p:sp>
      <p:sp>
        <p:nvSpPr>
          <p:cNvPr id="57" name="직사각형 56"/>
          <p:cNvSpPr/>
          <p:nvPr/>
        </p:nvSpPr>
        <p:spPr>
          <a:xfrm>
            <a:off x="389796" y="44624"/>
            <a:ext cx="7360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신규자료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559919" y="340866"/>
            <a:ext cx="1152128" cy="3600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창의체험프로그램</a:t>
            </a:r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56063" y="340866"/>
            <a:ext cx="1080120" cy="3600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43895" y="340866"/>
            <a:ext cx="4536504" cy="2016224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43894" y="340866"/>
            <a:ext cx="2257798" cy="351656"/>
          </a:xfrm>
          <a:prstGeom prst="rect">
            <a:avLst/>
          </a:prstGeom>
          <a:solidFill>
            <a:schemeClr val="bg2">
              <a:lumMod val="90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프로그램</a:t>
            </a:r>
            <a:r>
              <a:rPr lang="ko-KR" altLang="en-US" sz="11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2601693" y="340866"/>
            <a:ext cx="2278706" cy="35165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수업자료</a:t>
            </a:r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8" name="1/2 액자 67"/>
          <p:cNvSpPr/>
          <p:nvPr/>
        </p:nvSpPr>
        <p:spPr>
          <a:xfrm rot="8100000" flipH="1" flipV="1">
            <a:off x="515762" y="1347192"/>
            <a:ext cx="131763" cy="133350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1100" b="1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9" name="1/2 액자 68"/>
          <p:cNvSpPr/>
          <p:nvPr/>
        </p:nvSpPr>
        <p:spPr>
          <a:xfrm rot="18900000" flipH="1" flipV="1">
            <a:off x="4548209" y="1400975"/>
            <a:ext cx="131763" cy="133350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11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0" name="타원 69"/>
          <p:cNvSpPr/>
          <p:nvPr/>
        </p:nvSpPr>
        <p:spPr>
          <a:xfrm>
            <a:off x="819391" y="937613"/>
            <a:ext cx="892655" cy="898909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100" dirty="0" smtClean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1" name="타원 70"/>
          <p:cNvSpPr/>
          <p:nvPr/>
        </p:nvSpPr>
        <p:spPr>
          <a:xfrm>
            <a:off x="2125509" y="921384"/>
            <a:ext cx="892655" cy="898909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100" dirty="0" smtClean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3369084" y="921495"/>
            <a:ext cx="892655" cy="898909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100" dirty="0" smtClean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21952" y="1892653"/>
            <a:ext cx="12875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/>
              <a:t>[경기] </a:t>
            </a:r>
            <a:r>
              <a:rPr lang="ko-KR" altLang="en-US" sz="800" dirty="0" err="1"/>
              <a:t>만화상상놀이터N</a:t>
            </a:r>
            <a:endParaRPr lang="ko-KR" altLang="en-US" sz="800" dirty="0"/>
          </a:p>
        </p:txBody>
      </p:sp>
      <p:sp>
        <p:nvSpPr>
          <p:cNvPr id="75" name="직사각형 74"/>
          <p:cNvSpPr/>
          <p:nvPr/>
        </p:nvSpPr>
        <p:spPr>
          <a:xfrm>
            <a:off x="1946377" y="1926612"/>
            <a:ext cx="12875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/>
              <a:t>[경기] </a:t>
            </a:r>
            <a:r>
              <a:rPr lang="ko-KR" altLang="en-US" sz="800" dirty="0" err="1"/>
              <a:t>만화상상놀이터N</a:t>
            </a:r>
            <a:endParaRPr lang="ko-KR" altLang="en-US" sz="800" dirty="0"/>
          </a:p>
        </p:txBody>
      </p:sp>
      <p:sp>
        <p:nvSpPr>
          <p:cNvPr id="76" name="직사각형 75"/>
          <p:cNvSpPr/>
          <p:nvPr/>
        </p:nvSpPr>
        <p:spPr>
          <a:xfrm>
            <a:off x="3292530" y="1945826"/>
            <a:ext cx="12875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/>
              <a:t>[경기] </a:t>
            </a:r>
            <a:r>
              <a:rPr lang="ko-KR" altLang="en-US" sz="800" dirty="0" err="1"/>
              <a:t>만화상상놀이터N</a:t>
            </a:r>
            <a:endParaRPr lang="ko-KR" altLang="en-US" sz="800" dirty="0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2628983" y="2532595"/>
            <a:ext cx="1800200" cy="1800200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48967" y="2532595"/>
            <a:ext cx="1656184" cy="18002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7346242" y="2521962"/>
            <a:ext cx="1656184" cy="18002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6294" y="2521962"/>
            <a:ext cx="1970317" cy="18002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latinLnBrk="0">
              <a:defRPr sz="1800" b="0" spc="0">
                <a:solidFill>
                  <a:srgbClr val="000000"/>
                </a:solidFill>
              </a:defRPr>
            </a:pPr>
            <a:r>
              <a:rPr lang="ko-KR" altLang="en-US" sz="16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</a:t>
            </a:r>
            <a:r>
              <a:rPr lang="ko-KR" altLang="en-US" sz="16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</a:t>
            </a:r>
            <a:r>
              <a:rPr lang="ko-KR" altLang="en-US" sz="16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</a:t>
            </a:r>
            <a:r>
              <a:rPr lang="ko-KR" altLang="en-US" sz="16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블</a:t>
            </a:r>
            <a:r>
              <a:rPr lang="en-US" altLang="ko-KR" sz="16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16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로</a:t>
            </a:r>
            <a:r>
              <a:rPr lang="en-US" altLang="ko-KR" sz="16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16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그</a:t>
            </a:r>
            <a:endParaRPr lang="en-US" altLang="ko-KR" sz="1600" b="1" kern="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lvl="0" algn="ctr" latinLnBrk="0">
              <a:defRPr sz="1800" b="0" spc="0">
                <a:solidFill>
                  <a:srgbClr val="000000"/>
                </a:solidFill>
              </a:defRPr>
            </a:pPr>
            <a:endParaRPr lang="en-US" altLang="ko-KR" sz="1200" kern="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latinLnBrk="0">
              <a:defRPr sz="1800" b="0" spc="0">
                <a:solidFill>
                  <a:srgbClr val="000000"/>
                </a:solidFill>
              </a:defRPr>
            </a:pPr>
            <a:r>
              <a:rPr lang="ko-KR" altLang="en-US" sz="1200" kern="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</a:t>
            </a:r>
            <a:r>
              <a:rPr lang="ko-KR" altLang="en-US" sz="1100" kern="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크레존만의</a:t>
            </a:r>
            <a:r>
              <a:rPr lang="ko-KR" altLang="en-US" sz="1100" kern="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100" kern="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다양한 </a:t>
            </a:r>
            <a:endParaRPr lang="en-US" altLang="ko-KR" sz="1100" kern="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latinLnBrk="0">
              <a:defRPr sz="1800" b="0" spc="0">
                <a:solidFill>
                  <a:srgbClr val="000000"/>
                </a:solidFill>
              </a:defRPr>
            </a:pPr>
            <a:r>
              <a:rPr lang="en-US" altLang="ko-KR" sz="1100" kern="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</a:t>
            </a:r>
            <a:r>
              <a:rPr lang="ko-KR" altLang="en-US" sz="1100" kern="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 </a:t>
            </a:r>
            <a:r>
              <a:rPr lang="ko-KR" altLang="en-US" sz="1100" kern="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스토리를    </a:t>
            </a:r>
            <a:endParaRPr lang="en-US" altLang="ko-KR" sz="1100" kern="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latinLnBrk="0">
              <a:defRPr sz="1800" b="0" spc="0">
                <a:solidFill>
                  <a:srgbClr val="000000"/>
                </a:solidFill>
              </a:defRPr>
            </a:pPr>
            <a:r>
              <a:rPr lang="en-US" altLang="ko-KR" sz="1100" kern="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</a:t>
            </a:r>
            <a:r>
              <a:rPr lang="ko-KR" altLang="en-US" sz="1100" kern="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전해드립니다</a:t>
            </a:r>
            <a:endParaRPr lang="en-US" altLang="ko-KR" sz="1100" kern="0" dirty="0"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lvl="0" latinLnBrk="0">
              <a:defRPr sz="1800" b="0" spc="0">
                <a:solidFill>
                  <a:srgbClr val="000000"/>
                </a:solidFill>
              </a:defRPr>
            </a:pPr>
            <a:endParaRPr lang="en-US" altLang="ko-KR" sz="1200" kern="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81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1692" y="2532595"/>
            <a:ext cx="2095497" cy="1800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" name="직사각형 81">
            <a:extLst>
              <a:ext uri="{FF2B5EF4-FFF2-40B4-BE49-F238E27FC236}">
                <a16:creationId xmlns:a16="http://schemas.microsoft.com/office/drawing/2014/main" xmlns="" id="{5E18EF02-B399-4C0F-89AE-79FCF68EAE71}"/>
              </a:ext>
            </a:extLst>
          </p:cNvPr>
          <p:cNvSpPr/>
          <p:nvPr/>
        </p:nvSpPr>
        <p:spPr>
          <a:xfrm>
            <a:off x="2608486" y="3676089"/>
            <a:ext cx="2043540" cy="648072"/>
          </a:xfrm>
          <a:prstGeom prst="rect">
            <a:avLst/>
          </a:prstGeom>
          <a:solidFill>
            <a:schemeClr val="tx1">
              <a:alpha val="50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해외창의이야기</a:t>
            </a:r>
            <a:endParaRPr lang="en-US" altLang="ko-KR" sz="12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자기 눈으로  관찰하고 표현하기 </a:t>
            </a:r>
            <a:r>
              <a:rPr lang="en-US" altLang="ko-KR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</p:txBody>
      </p:sp>
      <p:pic>
        <p:nvPicPr>
          <p:cNvPr id="83" name="그림 8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8965" y="2532595"/>
            <a:ext cx="2103089" cy="1800200"/>
          </a:xfrm>
          <a:prstGeom prst="rect">
            <a:avLst/>
          </a:prstGeom>
        </p:spPr>
      </p:pic>
      <p:sp>
        <p:nvSpPr>
          <p:cNvPr id="84" name="직사각형 83">
            <a:extLst>
              <a:ext uri="{FF2B5EF4-FFF2-40B4-BE49-F238E27FC236}">
                <a16:creationId xmlns:a16="http://schemas.microsoft.com/office/drawing/2014/main" xmlns="" id="{5E18EF02-B399-4C0F-89AE-79FCF68EAE71}"/>
              </a:ext>
            </a:extLst>
          </p:cNvPr>
          <p:cNvSpPr/>
          <p:nvPr/>
        </p:nvSpPr>
        <p:spPr>
          <a:xfrm>
            <a:off x="4965036" y="3684723"/>
            <a:ext cx="2078705" cy="648072"/>
          </a:xfrm>
          <a:prstGeom prst="rect">
            <a:avLst/>
          </a:prstGeom>
          <a:solidFill>
            <a:schemeClr val="tx1">
              <a:alpha val="50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</a:t>
            </a:r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해외창의이야기</a:t>
            </a:r>
            <a:r>
              <a:rPr lang="en-US" altLang="ko-KR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</a:t>
            </a:r>
            <a:endParaRPr lang="en-US" altLang="ko-KR" sz="12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자기 눈으로  관찰하고 표현하기 </a:t>
            </a:r>
            <a:r>
              <a:rPr lang="en-US" altLang="ko-KR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</p:txBody>
      </p:sp>
      <p:pic>
        <p:nvPicPr>
          <p:cNvPr id="85" name="그림 8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1384" y="2521962"/>
            <a:ext cx="2103090" cy="1800200"/>
          </a:xfrm>
          <a:prstGeom prst="rect">
            <a:avLst/>
          </a:prstGeom>
        </p:spPr>
      </p:pic>
      <p:sp>
        <p:nvSpPr>
          <p:cNvPr id="86" name="직사각형 85">
            <a:extLst>
              <a:ext uri="{FF2B5EF4-FFF2-40B4-BE49-F238E27FC236}">
                <a16:creationId xmlns:a16="http://schemas.microsoft.com/office/drawing/2014/main" xmlns="" id="{5E18EF02-B399-4C0F-89AE-79FCF68EAE71}"/>
              </a:ext>
            </a:extLst>
          </p:cNvPr>
          <p:cNvSpPr/>
          <p:nvPr/>
        </p:nvSpPr>
        <p:spPr>
          <a:xfrm>
            <a:off x="7346242" y="3680498"/>
            <a:ext cx="2088232" cy="648072"/>
          </a:xfrm>
          <a:prstGeom prst="rect">
            <a:avLst/>
          </a:prstGeom>
          <a:solidFill>
            <a:schemeClr val="tx1">
              <a:alpha val="50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</a:t>
            </a:r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해외창의이야기</a:t>
            </a:r>
            <a:r>
              <a:rPr lang="en-US" altLang="ko-KR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</a:t>
            </a:r>
            <a:endParaRPr lang="en-US" altLang="ko-KR" sz="12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자기 눈으로  관찰하고 표현하기 </a:t>
            </a:r>
            <a:r>
              <a:rPr lang="en-US" altLang="ko-KR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5236682" y="685277"/>
            <a:ext cx="1206393" cy="132366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46228" y="350158"/>
            <a:ext cx="2260190" cy="20069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4899449" y="48419"/>
            <a:ext cx="10326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추천 </a:t>
            </a:r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큐레이션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5362" y="4581042"/>
            <a:ext cx="2236474" cy="2160327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349340" y="54832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51" y="4913023"/>
            <a:ext cx="2150095" cy="1828346"/>
          </a:xfrm>
          <a:prstGeom prst="rect">
            <a:avLst/>
          </a:prstGeom>
        </p:spPr>
      </p:pic>
      <p:sp>
        <p:nvSpPr>
          <p:cNvPr id="113" name="직사각형 112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2633322" y="4581043"/>
            <a:ext cx="2266330" cy="216032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63448" y="4578708"/>
            <a:ext cx="4732952" cy="2162661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5"/>
          <a:srcRect l="72642" t="41897" r="5345" b="32984"/>
          <a:stretch/>
        </p:blipFill>
        <p:spPr>
          <a:xfrm>
            <a:off x="2650250" y="4871409"/>
            <a:ext cx="2249402" cy="1869960"/>
          </a:xfrm>
          <a:prstGeom prst="rect">
            <a:avLst/>
          </a:prstGeom>
        </p:spPr>
      </p:pic>
      <p:sp>
        <p:nvSpPr>
          <p:cNvPr id="118" name="TextBox 117"/>
          <p:cNvSpPr txBox="1"/>
          <p:nvPr/>
        </p:nvSpPr>
        <p:spPr bwMode="auto">
          <a:xfrm>
            <a:off x="3817756" y="4578442"/>
            <a:ext cx="1281792" cy="2544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● ○ ○ 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○ ○ </a:t>
            </a: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2067780" y="4544879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0" name="직사각형 119"/>
          <p:cNvSpPr/>
          <p:nvPr/>
        </p:nvSpPr>
        <p:spPr>
          <a:xfrm>
            <a:off x="343894" y="4597630"/>
            <a:ext cx="7360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카드뉴스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028786" y="5111897"/>
            <a:ext cx="337147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/>
              <a:t>시스템 정기점검 </a:t>
            </a:r>
            <a:r>
              <a:rPr lang="ko-KR" altLang="en-US" sz="1000" dirty="0" smtClean="0"/>
              <a:t>안내</a:t>
            </a:r>
            <a:endParaRPr lang="en-US" altLang="ko-KR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/>
              <a:t>크레존</a:t>
            </a:r>
            <a:r>
              <a:rPr lang="ko-KR" altLang="en-US" sz="1000" dirty="0"/>
              <a:t> 테마여행 이야기 </a:t>
            </a:r>
            <a:r>
              <a:rPr lang="en-US" altLang="ko-KR" sz="1000" dirty="0"/>
              <a:t>7</a:t>
            </a:r>
            <a:r>
              <a:rPr lang="ko-KR" altLang="en-US" sz="1000" dirty="0"/>
              <a:t>월 이벤트 당첨자 </a:t>
            </a:r>
            <a:r>
              <a:rPr lang="ko-KR" altLang="en-US" sz="1000" dirty="0" smtClean="0"/>
              <a:t>발표</a:t>
            </a:r>
            <a:endParaRPr lang="en-US" altLang="ko-KR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/>
              <a:t> </a:t>
            </a:r>
            <a:r>
              <a:rPr lang="en-US" altLang="ko-KR" sz="1000" dirty="0" smtClean="0"/>
              <a:t>'2017 </a:t>
            </a:r>
            <a:r>
              <a:rPr lang="ko-KR" altLang="en-US" sz="1000" dirty="0"/>
              <a:t>전국 초</a:t>
            </a:r>
            <a:r>
              <a:rPr lang="en-US" altLang="ko-KR" sz="1000" dirty="0"/>
              <a:t>‧</a:t>
            </a:r>
            <a:r>
              <a:rPr lang="ko-KR" altLang="en-US" sz="1000" dirty="0"/>
              <a:t>중학생 창의력 경진대회 </a:t>
            </a:r>
            <a:r>
              <a:rPr lang="ko-KR" altLang="en-US" sz="1000" dirty="0" smtClean="0"/>
              <a:t>개최</a:t>
            </a:r>
            <a:endParaRPr lang="en-US" altLang="ko-KR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7</a:t>
            </a:r>
            <a:r>
              <a:rPr lang="ko-KR" altLang="en-US" sz="1000" dirty="0"/>
              <a:t>월 창의교육 선도 교원양성대학 </a:t>
            </a:r>
            <a:r>
              <a:rPr lang="ko-KR" altLang="en-US" sz="1000" dirty="0" err="1"/>
              <a:t>교수법포럼</a:t>
            </a:r>
            <a:r>
              <a:rPr lang="ko-KR" altLang="en-US" sz="1000" dirty="0"/>
              <a:t> 개최 </a:t>
            </a:r>
            <a:endParaRPr lang="en-US" altLang="ko-KR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/>
              <a:t>2017 </a:t>
            </a:r>
            <a:r>
              <a:rPr lang="ko-KR" altLang="en-US" sz="1000" dirty="0"/>
              <a:t>대한민국 인재상 선발 공고</a:t>
            </a:r>
          </a:p>
        </p:txBody>
      </p:sp>
      <p:sp>
        <p:nvSpPr>
          <p:cNvPr id="122" name="직사각형 121"/>
          <p:cNvSpPr/>
          <p:nvPr/>
        </p:nvSpPr>
        <p:spPr>
          <a:xfrm>
            <a:off x="8631594" y="5078066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123" name="직사각형 122"/>
          <p:cNvSpPr/>
          <p:nvPr/>
        </p:nvSpPr>
        <p:spPr>
          <a:xfrm>
            <a:off x="8619380" y="5397863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124" name="직사각형 123"/>
          <p:cNvSpPr/>
          <p:nvPr/>
        </p:nvSpPr>
        <p:spPr>
          <a:xfrm>
            <a:off x="8619379" y="5722642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125" name="직사각형 124"/>
          <p:cNvSpPr/>
          <p:nvPr/>
        </p:nvSpPr>
        <p:spPr>
          <a:xfrm>
            <a:off x="8605435" y="6044910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126" name="직사각형 125"/>
          <p:cNvSpPr/>
          <p:nvPr/>
        </p:nvSpPr>
        <p:spPr>
          <a:xfrm>
            <a:off x="8605435" y="6340128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7294446" y="350158"/>
            <a:ext cx="2260190" cy="201307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979952" y="1849300"/>
            <a:ext cx="219209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100" dirty="0"/>
              <a:t>순국선열의 희생 잊지 않고 </a:t>
            </a:r>
            <a:endParaRPr lang="en-US" altLang="ko-KR" sz="1100" dirty="0" smtClean="0"/>
          </a:p>
          <a:p>
            <a:pPr algn="ctr"/>
            <a:r>
              <a:rPr lang="ko-KR" altLang="en-US" sz="1100" dirty="0" smtClean="0"/>
              <a:t>광복절 </a:t>
            </a:r>
            <a:r>
              <a:rPr lang="ko-KR" altLang="en-US" sz="1100" dirty="0"/>
              <a:t>의미 </a:t>
            </a:r>
            <a:r>
              <a:rPr lang="ko-KR" altLang="en-US" sz="1100" dirty="0" smtClean="0"/>
              <a:t>되새기기</a:t>
            </a:r>
            <a:endParaRPr lang="ko-KR" altLang="en-US" sz="11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63447" y="373791"/>
            <a:ext cx="2217197" cy="137112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67" name="그림 66"/>
          <p:cNvPicPr>
            <a:picLocks noChangeAspect="1"/>
          </p:cNvPicPr>
          <p:nvPr/>
        </p:nvPicPr>
        <p:blipFill rotWithShape="1">
          <a:blip r:embed="rId6"/>
          <a:srcRect l="25677" t="67852" r="64260" b="22424"/>
          <a:stretch/>
        </p:blipFill>
        <p:spPr>
          <a:xfrm>
            <a:off x="5064662" y="501546"/>
            <a:ext cx="2050932" cy="1077617"/>
          </a:xfrm>
          <a:prstGeom prst="rect">
            <a:avLst/>
          </a:prstGeom>
        </p:spPr>
      </p:pic>
      <p:sp>
        <p:nvSpPr>
          <p:cNvPr id="73" name="직사각형 72"/>
          <p:cNvSpPr/>
          <p:nvPr/>
        </p:nvSpPr>
        <p:spPr>
          <a:xfrm>
            <a:off x="7231635" y="61654"/>
            <a:ext cx="11705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학부모 </a:t>
            </a:r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창의교실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87" name="그룹 86"/>
          <p:cNvGrpSpPr/>
          <p:nvPr/>
        </p:nvGrpSpPr>
        <p:grpSpPr>
          <a:xfrm>
            <a:off x="7307632" y="369432"/>
            <a:ext cx="2247003" cy="1987658"/>
            <a:chOff x="263352" y="2420888"/>
            <a:chExt cx="2880320" cy="1622331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263352" y="2420888"/>
              <a:ext cx="2880320" cy="1616842"/>
            </a:xfrm>
            <a:prstGeom prst="rect">
              <a:avLst/>
            </a:prstGeom>
            <a:grpFill/>
            <a:ln w="95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99" name="그룹 98"/>
            <p:cNvGrpSpPr/>
            <p:nvPr/>
          </p:nvGrpSpPr>
          <p:grpSpPr>
            <a:xfrm>
              <a:off x="266801" y="2424707"/>
              <a:ext cx="2875384" cy="1618512"/>
              <a:chOff x="6764728" y="3357597"/>
              <a:chExt cx="972853" cy="972853"/>
            </a:xfrm>
            <a:grpFill/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xmlns="" id="{73AD6158-E16F-4F97-94C4-77D2185A4DFC}"/>
                  </a:ext>
                </a:extLst>
              </p:cNvPr>
              <p:cNvSpPr/>
              <p:nvPr/>
            </p:nvSpPr>
            <p:spPr>
              <a:xfrm>
                <a:off x="6764728" y="3357597"/>
                <a:ext cx="972853" cy="97285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 b="1" spc="-1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endParaRPr>
              </a:p>
            </p:txBody>
          </p:sp>
          <p:sp>
            <p:nvSpPr>
              <p:cNvPr id="103" name="Shape 44">
                <a:extLst>
                  <a:ext uri="{FF2B5EF4-FFF2-40B4-BE49-F238E27FC236}">
                    <a16:creationId xmlns:a16="http://schemas.microsoft.com/office/drawing/2014/main" xmlns="" id="{75A889B8-4E2F-41F9-9675-4C8471AFB839}"/>
                  </a:ext>
                </a:extLst>
              </p:cNvPr>
              <p:cNvSpPr/>
              <p:nvPr/>
            </p:nvSpPr>
            <p:spPr>
              <a:xfrm>
                <a:off x="6781749" y="3800626"/>
                <a:ext cx="949534" cy="156199"/>
              </a:xfrm>
              <a:prstGeom prst="rect">
                <a:avLst/>
              </a:prstGeom>
              <a:noFill/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19050" tIns="19050" rIns="19050" bIns="19050" anchor="t">
                <a:spAutoFit/>
              </a:bodyPr>
              <a:lstStyle>
                <a:lvl1pPr>
                  <a:defRPr sz="6400" b="1" spc="-448">
                    <a:solidFill>
                      <a:srgbClr val="DB642C"/>
                    </a:solidFill>
                  </a:defRPr>
                </a:lvl1pPr>
              </a:lstStyle>
              <a:p>
                <a:pPr lvl="0" algn="ctr" latinLnBrk="0">
                  <a:defRPr sz="1800" b="0" spc="0">
                    <a:solidFill>
                      <a:srgbClr val="000000"/>
                    </a:solidFill>
                  </a:defRPr>
                </a:pPr>
                <a:endParaRPr lang="ko-KR" altLang="en-US" sz="1800" kern="0" spc="-15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endParaRPr>
              </a:p>
            </p:txBody>
          </p:sp>
        </p:grpSp>
      </p:grpSp>
      <p:sp>
        <p:nvSpPr>
          <p:cNvPr id="104" name="직사각형 103">
            <a:extLst>
              <a:ext uri="{FF2B5EF4-FFF2-40B4-BE49-F238E27FC236}">
                <a16:creationId xmlns:a16="http://schemas.microsoft.com/office/drawing/2014/main" xmlns="" id="{5E18EF02-B399-4C0F-89AE-79FCF68EAE71}"/>
              </a:ext>
            </a:extLst>
          </p:cNvPr>
          <p:cNvSpPr/>
          <p:nvPr/>
        </p:nvSpPr>
        <p:spPr>
          <a:xfrm>
            <a:off x="7310750" y="586361"/>
            <a:ext cx="2267022" cy="504056"/>
          </a:xfrm>
          <a:prstGeom prst="rect">
            <a:avLst/>
          </a:prstGeom>
          <a:solidFill>
            <a:schemeClr val="tx1">
              <a:alpha val="50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</a:t>
            </a:r>
            <a:r>
              <a:rPr lang="ko-KR" altLang="en-US" sz="12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동물그리기</a:t>
            </a:r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편</a:t>
            </a:r>
            <a:r>
              <a:rPr lang="en-US" altLang="ko-KR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</a:t>
            </a:r>
          </a:p>
          <a:p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자기 눈으로  관찰하고 표현하기 </a:t>
            </a:r>
            <a:r>
              <a:rPr lang="en-US" altLang="ko-KR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69319" y="4583307"/>
            <a:ext cx="4727080" cy="32210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공지사항</a:t>
            </a:r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0" name="직사각형 99"/>
          <p:cNvSpPr/>
          <p:nvPr/>
        </p:nvSpPr>
        <p:spPr>
          <a:xfrm>
            <a:off x="5081920" y="4605246"/>
            <a:ext cx="14125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공지사항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</a:t>
            </a:r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</a:t>
            </a:r>
            <a:r>
              <a:rPr lang="ko-KR" altLang="en-US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자료실</a:t>
            </a:r>
            <a:endParaRPr lang="ko-KR" altLang="en-US" sz="14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9195258" y="4607502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9880762" y="930890"/>
            <a:ext cx="2300246" cy="2013649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우리 아이에게 </a:t>
            </a:r>
            <a:r>
              <a:rPr lang="en-US" altLang="ko-KR" sz="15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딱 맞는 </a:t>
            </a:r>
            <a:endParaRPr lang="en-US" altLang="ko-KR" sz="15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 놀이 프로그램을 </a:t>
            </a:r>
            <a:endParaRPr lang="en-US" altLang="ko-KR" sz="15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찾으세요</a:t>
            </a:r>
            <a:r>
              <a:rPr lang="en-US" altLang="ko-KR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?</a:t>
            </a:r>
          </a:p>
          <a:p>
            <a:endParaRPr lang="en-US" altLang="ko-KR" sz="15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9465878" y="501546"/>
            <a:ext cx="393403" cy="538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직사각형 120">
            <a:extLst>
              <a:ext uri="{FF2B5EF4-FFF2-40B4-BE49-F238E27FC236}">
                <a16:creationId xmlns:a16="http://schemas.microsoft.com/office/drawing/2014/main" xmlns="" id="{5E18EF02-B399-4C0F-89AE-79FCF68EAE71}"/>
              </a:ext>
            </a:extLst>
          </p:cNvPr>
          <p:cNvSpPr/>
          <p:nvPr/>
        </p:nvSpPr>
        <p:spPr>
          <a:xfrm>
            <a:off x="9906471" y="2114715"/>
            <a:ext cx="2267022" cy="632910"/>
          </a:xfrm>
          <a:prstGeom prst="rect">
            <a:avLst/>
          </a:prstGeom>
          <a:solidFill>
            <a:schemeClr val="tx1">
              <a:alpha val="50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</a:t>
            </a:r>
            <a:r>
              <a:rPr lang="ko-KR" altLang="en-US" sz="12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동물그리기</a:t>
            </a:r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편</a:t>
            </a:r>
            <a:r>
              <a:rPr lang="en-US" altLang="ko-KR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</a:t>
            </a:r>
          </a:p>
          <a:p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자기 눈으로  관찰하고 표현하기 </a:t>
            </a:r>
            <a:r>
              <a:rPr lang="en-US" altLang="ko-KR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</p:txBody>
      </p:sp>
      <p:sp>
        <p:nvSpPr>
          <p:cNvPr id="128" name="모서리가 둥근 직사각형 20">
            <a:extLst>
              <a:ext uri="{FF2B5EF4-FFF2-40B4-BE49-F238E27FC236}">
                <a16:creationId xmlns:a16="http://schemas.microsoft.com/office/drawing/2014/main" xmlns="" id="{DCA9E7CA-B573-404A-A34C-11075FC61DA5}"/>
              </a:ext>
            </a:extLst>
          </p:cNvPr>
          <p:cNvSpPr/>
          <p:nvPr/>
        </p:nvSpPr>
        <p:spPr>
          <a:xfrm>
            <a:off x="11649011" y="2313890"/>
            <a:ext cx="373126" cy="263010"/>
          </a:xfrm>
          <a:prstGeom prst="roundRect">
            <a:avLst/>
          </a:prstGeom>
          <a:solidFill>
            <a:srgbClr val="FF0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이등변 삼각형 128">
            <a:extLst>
              <a:ext uri="{FF2B5EF4-FFF2-40B4-BE49-F238E27FC236}">
                <a16:creationId xmlns:a16="http://schemas.microsoft.com/office/drawing/2014/main" xmlns="" id="{343A559E-4FB2-4D09-ADDC-3F7B3FA3B613}"/>
              </a:ext>
            </a:extLst>
          </p:cNvPr>
          <p:cNvSpPr/>
          <p:nvPr/>
        </p:nvSpPr>
        <p:spPr>
          <a:xfrm rot="5400000">
            <a:off x="11763362" y="2379053"/>
            <a:ext cx="187340" cy="11264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7767710" y="1318588"/>
            <a:ext cx="1372000" cy="760365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134" name="그룹 133"/>
          <p:cNvGrpSpPr/>
          <p:nvPr/>
        </p:nvGrpSpPr>
        <p:grpSpPr>
          <a:xfrm>
            <a:off x="8225854" y="1528630"/>
            <a:ext cx="526523" cy="340279"/>
            <a:chOff x="4849898" y="3550323"/>
            <a:chExt cx="618827" cy="355237"/>
          </a:xfrm>
        </p:grpSpPr>
        <p:sp>
          <p:nvSpPr>
            <p:cNvPr id="135" name="모서리가 둥근 직사각형 20">
              <a:extLst>
                <a:ext uri="{FF2B5EF4-FFF2-40B4-BE49-F238E27FC236}">
                  <a16:creationId xmlns:a16="http://schemas.microsoft.com/office/drawing/2014/main" xmlns="" id="{DCA9E7CA-B573-404A-A34C-11075FC61DA5}"/>
                </a:ext>
              </a:extLst>
            </p:cNvPr>
            <p:cNvSpPr/>
            <p:nvPr/>
          </p:nvSpPr>
          <p:spPr>
            <a:xfrm>
              <a:off x="4849898" y="3550323"/>
              <a:ext cx="618827" cy="355237"/>
            </a:xfrm>
            <a:prstGeom prst="roundRect">
              <a:avLst/>
            </a:prstGeom>
            <a:solidFill>
              <a:schemeClr val="tx1">
                <a:lumMod val="75000"/>
                <a:lumOff val="25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136" name="이등변 삼각형 135">
              <a:extLst>
                <a:ext uri="{FF2B5EF4-FFF2-40B4-BE49-F238E27FC236}">
                  <a16:creationId xmlns:a16="http://schemas.microsoft.com/office/drawing/2014/main" xmlns="" id="{343A559E-4FB2-4D09-ADDC-3F7B3FA3B613}"/>
                </a:ext>
              </a:extLst>
            </p:cNvPr>
            <p:cNvSpPr/>
            <p:nvPr/>
          </p:nvSpPr>
          <p:spPr>
            <a:xfrm rot="5400000">
              <a:off x="5068699" y="3638253"/>
              <a:ext cx="206643" cy="17658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flipH="1">
            <a:off x="9236044" y="54832"/>
            <a:ext cx="11424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[1</a:t>
            </a:r>
            <a:r>
              <a:rPr lang="ko-KR" altLang="en-US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</a:t>
            </a:r>
            <a:r>
              <a:rPr lang="en-US" altLang="ko-KR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endParaRPr lang="ko-KR" altLang="en-US" dirty="0"/>
          </a:p>
        </p:txBody>
      </p:sp>
      <p:sp>
        <p:nvSpPr>
          <p:cNvPr id="137" name="직사각형 136"/>
          <p:cNvSpPr/>
          <p:nvPr/>
        </p:nvSpPr>
        <p:spPr>
          <a:xfrm>
            <a:off x="9784428" y="671022"/>
            <a:ext cx="676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[2</a:t>
            </a:r>
            <a:r>
              <a:rPr lang="ko-KR" altLang="en-US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</a:t>
            </a:r>
            <a:r>
              <a:rPr lang="en-US" altLang="ko-KR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endParaRPr lang="ko-KR" altLang="en-US" dirty="0"/>
          </a:p>
        </p:txBody>
      </p:sp>
      <p:sp>
        <p:nvSpPr>
          <p:cNvPr id="91" name="직사각형 90"/>
          <p:cNvSpPr/>
          <p:nvPr/>
        </p:nvSpPr>
        <p:spPr>
          <a:xfrm>
            <a:off x="10348211" y="181242"/>
            <a:ext cx="1224136" cy="6848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</a:t>
            </a:r>
            <a:r>
              <a:rPr lang="ko-KR" altLang="en-US" dirty="0" smtClean="0"/>
              <a:t>안</a:t>
            </a:r>
            <a:endParaRPr lang="ko-KR" altLang="en-US" dirty="0"/>
          </a:p>
        </p:txBody>
      </p:sp>
      <p:graphicFrame>
        <p:nvGraphicFramePr>
          <p:cNvPr id="92" name="표 91">
            <a:extLst>
              <a:ext uri="{FF2B5EF4-FFF2-40B4-BE49-F238E27FC236}">
                <a16:creationId xmlns:a16="http://schemas.microsoft.com/office/drawing/2014/main" xmlns="" id="{35C8193B-2834-4299-A58C-2E6070EC08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43014477"/>
              </p:ext>
            </p:extLst>
          </p:nvPr>
        </p:nvGraphicFramePr>
        <p:xfrm>
          <a:off x="9906471" y="3075380"/>
          <a:ext cx="2119920" cy="592412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93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799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690606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신규자료 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&gt;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창의체험 프로그램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-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롤링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모바일사이즈별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갯수체크</a:t>
                      </a:r>
                      <a:endParaRPr lang="en-US" altLang="ko-KR" sz="900" b="0" baseline="0" dirty="0" smtClean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추천큐레이션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이미지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+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텍스트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현재는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통이미지</a:t>
                      </a:r>
                      <a:endParaRPr lang="en-US" altLang="ko-KR" sz="900" b="0" baseline="0" dirty="0" smtClean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크레존블로그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각각 창의 별로 대표이미지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체크할껀지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? 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카드뉴스 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이미지리사이즈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문제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. 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(Crop.js 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기능추가는 가급적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X)</a:t>
                      </a: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endParaRPr lang="en-US" altLang="ko-KR" sz="900" b="0" baseline="0" dirty="0" smtClean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90606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54049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직사각형 91"/>
          <p:cNvSpPr/>
          <p:nvPr/>
        </p:nvSpPr>
        <p:spPr>
          <a:xfrm>
            <a:off x="335360" y="1196752"/>
            <a:ext cx="9347552" cy="120388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10B886B3-2C2B-411A-91D3-7CC8698105AA}"/>
              </a:ext>
            </a:extLst>
          </p:cNvPr>
          <p:cNvSpPr/>
          <p:nvPr/>
        </p:nvSpPr>
        <p:spPr>
          <a:xfrm>
            <a:off x="335360" y="0"/>
            <a:ext cx="9361040" cy="2400635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834178" y="508571"/>
            <a:ext cx="1152128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1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76" name="직선 연결선 75"/>
          <p:cNvCxnSpPr/>
          <p:nvPr/>
        </p:nvCxnSpPr>
        <p:spPr>
          <a:xfrm>
            <a:off x="350839" y="1162430"/>
            <a:ext cx="936104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직사각형 77"/>
          <p:cNvSpPr/>
          <p:nvPr/>
        </p:nvSpPr>
        <p:spPr>
          <a:xfrm>
            <a:off x="623392" y="1672233"/>
            <a:ext cx="51125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06097)  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서울특별시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강남구 </a:t>
            </a:r>
            <a:r>
              <a:rPr lang="ko-KR" altLang="en-US" sz="9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선릉로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602 (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삼성동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한국과학창의재단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               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고객센터  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02-559-3929</a:t>
            </a:r>
          </a:p>
          <a:p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crezone@kofac.re.kr 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Copyright©2012 KOFAC All Rights Reserved</a:t>
            </a:r>
          </a:p>
        </p:txBody>
      </p:sp>
      <p:pic>
        <p:nvPicPr>
          <p:cNvPr id="7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2024" y="1628800"/>
            <a:ext cx="1368152" cy="440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0" name="직사각형 79"/>
          <p:cNvSpPr/>
          <p:nvPr/>
        </p:nvSpPr>
        <p:spPr>
          <a:xfrm>
            <a:off x="623392" y="1293143"/>
            <a:ext cx="648072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개인정보처리방침   </a:t>
            </a:r>
            <a:r>
              <a:rPr lang="ko-KR" altLang="en-US" sz="9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lang="ko-KR" altLang="en-US" sz="9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이메일 무단 수집 거부   </a:t>
            </a:r>
            <a:r>
              <a:rPr lang="ko-KR" altLang="en-US" sz="9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꿈길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진로체험지원전산망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      </a:t>
            </a:r>
          </a:p>
        </p:txBody>
      </p:sp>
      <p:grpSp>
        <p:nvGrpSpPr>
          <p:cNvPr id="81" name="그룹 80"/>
          <p:cNvGrpSpPr/>
          <p:nvPr/>
        </p:nvGrpSpPr>
        <p:grpSpPr>
          <a:xfrm>
            <a:off x="8140799" y="1318633"/>
            <a:ext cx="1450406" cy="238159"/>
            <a:chOff x="9984432" y="5301208"/>
            <a:chExt cx="1018358" cy="238159"/>
          </a:xfrm>
        </p:grpSpPr>
        <p:sp>
          <p:nvSpPr>
            <p:cNvPr id="82" name="직사각형 81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9984432" y="5301208"/>
              <a:ext cx="1018358" cy="2381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관련사이트   </a:t>
              </a:r>
              <a:endPara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83" name="이등변 삼각형 82"/>
            <p:cNvSpPr/>
            <p:nvPr/>
          </p:nvSpPr>
          <p:spPr>
            <a:xfrm flipH="1" flipV="1">
              <a:off x="10776520" y="5373216"/>
              <a:ext cx="72008" cy="72008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grpSp>
        <p:nvGrpSpPr>
          <p:cNvPr id="84" name="그룹 83"/>
          <p:cNvGrpSpPr/>
          <p:nvPr/>
        </p:nvGrpSpPr>
        <p:grpSpPr>
          <a:xfrm>
            <a:off x="8040216" y="1700808"/>
            <a:ext cx="1514438" cy="362310"/>
            <a:chOff x="3647728" y="2060848"/>
            <a:chExt cx="1514438" cy="362310"/>
          </a:xfrm>
        </p:grpSpPr>
        <p:pic>
          <p:nvPicPr>
            <p:cNvPr id="85" name="Picture 4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700" t="27483" r="24431" b="17584"/>
            <a:stretch/>
          </p:blipFill>
          <p:spPr bwMode="auto">
            <a:xfrm>
              <a:off x="4782604" y="2086726"/>
              <a:ext cx="379562" cy="3191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6" name="Picture 4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42" t="24748" r="65802" b="12895"/>
            <a:stretch/>
          </p:blipFill>
          <p:spPr bwMode="auto">
            <a:xfrm>
              <a:off x="4079776" y="2060848"/>
              <a:ext cx="353683" cy="3623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7" name="Picture 4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59" t="29515" r="79910" b="15551"/>
            <a:stretch/>
          </p:blipFill>
          <p:spPr bwMode="auto">
            <a:xfrm>
              <a:off x="4431190" y="2086726"/>
              <a:ext cx="370936" cy="3191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9" name="Picture 5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47728" y="2060848"/>
              <a:ext cx="400050" cy="342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3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994"/>
          <a:stretch/>
        </p:blipFill>
        <p:spPr bwMode="auto">
          <a:xfrm>
            <a:off x="947428" y="531753"/>
            <a:ext cx="1008112" cy="452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4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16"/>
          <a:stretch/>
        </p:blipFill>
        <p:spPr bwMode="auto">
          <a:xfrm>
            <a:off x="4223792" y="548680"/>
            <a:ext cx="864096" cy="434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5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83" r="30194" b="7861"/>
          <a:stretch/>
        </p:blipFill>
        <p:spPr bwMode="auto">
          <a:xfrm>
            <a:off x="2567608" y="548680"/>
            <a:ext cx="1224136" cy="416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7824191" y="533825"/>
            <a:ext cx="1461703" cy="4040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관련 기관</a:t>
            </a:r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5870114" y="526550"/>
            <a:ext cx="1461703" cy="4040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관련 기관</a:t>
            </a:r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10272464" y="1715831"/>
            <a:ext cx="1224136" cy="6848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smtClean="0"/>
              <a:t>A</a:t>
            </a:r>
            <a:r>
              <a:rPr lang="ko-KR" altLang="en-US" dirty="0" smtClean="0"/>
              <a:t>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45008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Rectangle 124"/>
          <p:cNvSpPr>
            <a:spLocks noChangeArrowheads="1"/>
          </p:cNvSpPr>
          <p:nvPr/>
        </p:nvSpPr>
        <p:spPr bwMode="auto">
          <a:xfrm>
            <a:off x="343311" y="1043211"/>
            <a:ext cx="9352413" cy="616380"/>
          </a:xfrm>
          <a:prstGeom prst="rect">
            <a:avLst/>
          </a:prstGeom>
          <a:pattFill prst="pct50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 fontAlgn="auto" latinLnBrk="0">
              <a:spcBef>
                <a:spcPct val="2000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41592" y="1671930"/>
            <a:ext cx="9346182" cy="3427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xmlns="" id="{35C8193B-2834-4299-A58C-2E6070EC08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3810116"/>
              </p:ext>
            </p:extLst>
          </p:nvPr>
        </p:nvGraphicFramePr>
        <p:xfrm>
          <a:off x="9916505" y="1268760"/>
          <a:ext cx="2119920" cy="547260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93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799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5472608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1" name="Rectangle 124"/>
          <p:cNvSpPr>
            <a:spLocks noChangeArrowheads="1"/>
          </p:cNvSpPr>
          <p:nvPr/>
        </p:nvSpPr>
        <p:spPr bwMode="auto">
          <a:xfrm>
            <a:off x="343986" y="2931176"/>
            <a:ext cx="9352413" cy="2703393"/>
          </a:xfrm>
          <a:prstGeom prst="rect">
            <a:avLst/>
          </a:prstGeom>
          <a:pattFill prst="smCheck">
            <a:fgClr>
              <a:schemeClr val="bg1">
                <a:lumMod val="85000"/>
              </a:schemeClr>
            </a:fgClr>
            <a:bgClr>
              <a:schemeClr val="bg1"/>
            </a:bgClr>
          </a:pattFill>
          <a:ln w="9525" algn="ctr">
            <a:noFill/>
            <a:miter lim="800000"/>
            <a:headEnd/>
            <a:tailEnd/>
          </a:ln>
          <a:effectLst/>
        </p:spPr>
        <p:txBody>
          <a:bodyPr wrap="none" anchor="ctr"/>
          <a:lstStyle>
            <a:defPPr>
              <a:defRPr lang="ko-KR"/>
            </a:defPPr>
            <a:lvl1pPr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1pPr>
            <a:lvl2pPr marL="4572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2pPr>
            <a:lvl3pPr marL="9144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3pPr>
            <a:lvl4pPr marL="13716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4pPr>
            <a:lvl5pPr marL="1828800" algn="l" rtl="0" fontAlgn="base" latinLnBrk="1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굴림" pitchFamily="50" charset="-127"/>
                <a:ea typeface="굴림" pitchFamily="50" charset="-127"/>
                <a:cs typeface="+mn-cs"/>
              </a:defRPr>
            </a:lvl9pPr>
          </a:lstStyle>
          <a:p>
            <a:pPr algn="ctr" fontAlgn="auto" latinLnBrk="0">
              <a:spcBef>
                <a:spcPct val="20000"/>
              </a:spcBef>
              <a:spcAft>
                <a:spcPts val="0"/>
              </a:spcAft>
              <a:defRPr/>
            </a:pPr>
            <a:endParaRPr kumimoji="0" lang="ko-KR" altLang="en-US" kern="0" dirty="0">
              <a:solidFill>
                <a:sysClr val="windowText" lastClr="00000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7" name="1/2 액자 26"/>
          <p:cNvSpPr/>
          <p:nvPr/>
        </p:nvSpPr>
        <p:spPr>
          <a:xfrm rot="8100000" flipH="1" flipV="1">
            <a:off x="1036334" y="4258714"/>
            <a:ext cx="131763" cy="133350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4400" b="1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9" name="1/2 액자 28"/>
          <p:cNvSpPr/>
          <p:nvPr/>
        </p:nvSpPr>
        <p:spPr>
          <a:xfrm rot="18900000" flipH="1" flipV="1">
            <a:off x="8816706" y="4218671"/>
            <a:ext cx="131763" cy="133350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66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584547" y="3489298"/>
            <a:ext cx="154721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14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프로그램 </a:t>
            </a:r>
            <a:endParaRPr lang="en-US" altLang="ko-KR" sz="1400" kern="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622051" y="4506036"/>
            <a:ext cx="1944216" cy="3970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사육사 </a:t>
            </a:r>
            <a:r>
              <a:rPr lang="ko-KR" altLang="en-US" sz="9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멘토와의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만남을 통한 </a:t>
            </a:r>
            <a:endParaRPr lang="en-US" altLang="ko-KR" sz="9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직업 탐색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가능한 교육 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프로그램</a:t>
            </a:r>
            <a:endParaRPr lang="en-US" altLang="ko-KR" sz="900" kern="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496628" y="1728484"/>
            <a:ext cx="936104" cy="233276"/>
          </a:xfrm>
          <a:prstGeom prst="rect">
            <a:avLst/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800" b="1" dirty="0" smtClean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자원관리자 신</a:t>
            </a:r>
            <a:r>
              <a:rPr lang="ko-KR" altLang="en-US" sz="800" b="1" dirty="0">
                <a:solidFill>
                  <a:prstClr val="white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청</a:t>
            </a:r>
            <a:endParaRPr kumimoji="0" lang="ko-KR" altLang="en-US" sz="800" b="1" dirty="0">
              <a:solidFill>
                <a:prstClr val="white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89" name="직선 연결선 88"/>
          <p:cNvCxnSpPr/>
          <p:nvPr/>
        </p:nvCxnSpPr>
        <p:spPr>
          <a:xfrm>
            <a:off x="330027" y="2924944"/>
            <a:ext cx="936637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연결선 90"/>
          <p:cNvCxnSpPr/>
          <p:nvPr/>
        </p:nvCxnSpPr>
        <p:spPr>
          <a:xfrm>
            <a:off x="2279576" y="2945782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직선 연결선 91"/>
          <p:cNvCxnSpPr/>
          <p:nvPr/>
        </p:nvCxnSpPr>
        <p:spPr>
          <a:xfrm>
            <a:off x="2927648" y="3020357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직선 연결선 92"/>
          <p:cNvCxnSpPr/>
          <p:nvPr/>
        </p:nvCxnSpPr>
        <p:spPr>
          <a:xfrm>
            <a:off x="3935760" y="3020357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직선 연결선 93"/>
          <p:cNvCxnSpPr/>
          <p:nvPr/>
        </p:nvCxnSpPr>
        <p:spPr>
          <a:xfrm>
            <a:off x="4871864" y="3049910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직선 연결선 94"/>
          <p:cNvCxnSpPr/>
          <p:nvPr/>
        </p:nvCxnSpPr>
        <p:spPr>
          <a:xfrm>
            <a:off x="5807968" y="3030651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직선 연결선 98"/>
          <p:cNvCxnSpPr/>
          <p:nvPr/>
        </p:nvCxnSpPr>
        <p:spPr>
          <a:xfrm>
            <a:off x="7608168" y="3040968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직선 연결선 100"/>
          <p:cNvCxnSpPr/>
          <p:nvPr/>
        </p:nvCxnSpPr>
        <p:spPr>
          <a:xfrm>
            <a:off x="6744072" y="3020357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" name="Picture 2" descr="http://www.kyongan.ms.kr/cache/1404801873.png"/>
          <p:cNvPicPr>
            <a:picLocks noChangeAspect="1" noChangeArrowheads="1"/>
          </p:cNvPicPr>
          <p:nvPr/>
        </p:nvPicPr>
        <p:blipFill>
          <a:blip r:embed="rId2" cstate="print"/>
          <a:srcRect l="20841" t="23387" r="17934" b="22514"/>
          <a:stretch>
            <a:fillRect/>
          </a:stretch>
        </p:blipFill>
        <p:spPr bwMode="auto">
          <a:xfrm>
            <a:off x="4439816" y="2060848"/>
            <a:ext cx="1152128" cy="467942"/>
          </a:xfrm>
          <a:prstGeom prst="rect">
            <a:avLst/>
          </a:prstGeom>
          <a:noFill/>
        </p:spPr>
      </p:pic>
      <p:sp>
        <p:nvSpPr>
          <p:cNvPr id="79" name="직사각형 78"/>
          <p:cNvSpPr/>
          <p:nvPr/>
        </p:nvSpPr>
        <p:spPr>
          <a:xfrm>
            <a:off x="1699685" y="4975076"/>
            <a:ext cx="1008112" cy="247650"/>
          </a:xfrm>
          <a:prstGeom prst="rect">
            <a:avLst/>
          </a:prstGeom>
          <a:solidFill>
            <a:schemeClr val="bg1">
              <a:lumMod val="75000"/>
            </a:schemeClr>
          </a:solidFill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900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자세히보</a:t>
            </a:r>
            <a:r>
              <a:rPr lang="ko-KR" altLang="en-US" sz="900" dirty="0" err="1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기</a:t>
            </a:r>
            <a:endParaRPr kumimoji="0" lang="ko-KR" altLang="en-US" sz="9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9" name="직사각형 108"/>
          <p:cNvSpPr/>
          <p:nvPr/>
        </p:nvSpPr>
        <p:spPr>
          <a:xfrm>
            <a:off x="1584547" y="3777330"/>
            <a:ext cx="2541080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en-US" altLang="ko-KR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</a:t>
            </a:r>
            <a:r>
              <a:rPr lang="ko-KR" altLang="en-US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경기</a:t>
            </a:r>
            <a:r>
              <a:rPr lang="en-US" altLang="ko-KR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r>
              <a:rPr lang="ko-KR" altLang="en-US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서울동물원에서 </a:t>
            </a:r>
            <a:endParaRPr lang="en-US" altLang="ko-KR" sz="2000" b="1" dirty="0" smtClean="0">
              <a:solidFill>
                <a:schemeClr val="accent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2000" b="1" dirty="0" smtClean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꿈을 </a:t>
            </a:r>
            <a:r>
              <a:rPr lang="ko-KR" altLang="en-US" sz="2000" b="1" dirty="0" err="1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잡</a:t>
            </a:r>
            <a:r>
              <a:rPr lang="en-US" altLang="ko-KR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(Job)</a:t>
            </a:r>
            <a:r>
              <a:rPr lang="ko-KR" altLang="en-US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아라</a:t>
            </a:r>
            <a:r>
              <a:rPr lang="en-US" altLang="ko-KR" sz="2000" b="1" dirty="0">
                <a:solidFill>
                  <a:schemeClr val="accent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!</a:t>
            </a:r>
            <a:endParaRPr lang="en-US" altLang="ko-KR" sz="2000" kern="0" dirty="0" smtClean="0">
              <a:solidFill>
                <a:schemeClr val="accent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1034" name="Picture 10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00" t="13073" r="6619" b="11766"/>
          <a:stretch/>
        </p:blipFill>
        <p:spPr bwMode="auto">
          <a:xfrm>
            <a:off x="5265697" y="3390900"/>
            <a:ext cx="3062551" cy="18722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1" name="직사각형 130"/>
          <p:cNvSpPr/>
          <p:nvPr/>
        </p:nvSpPr>
        <p:spPr>
          <a:xfrm>
            <a:off x="9540758" y="1044110"/>
            <a:ext cx="144016" cy="14401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X</a:t>
            </a:r>
            <a:endParaRPr lang="ko-KR" altLang="en-US" sz="10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2" name="TextBox 6"/>
          <p:cNvSpPr txBox="1">
            <a:spLocks noChangeArrowheads="1"/>
          </p:cNvSpPr>
          <p:nvPr/>
        </p:nvSpPr>
        <p:spPr bwMode="auto">
          <a:xfrm>
            <a:off x="335360" y="1196752"/>
            <a:ext cx="9361040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/>
            <a:r>
              <a:rPr kumimoji="0"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BIG </a:t>
            </a:r>
            <a:r>
              <a:rPr kumimoji="0"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행사</a:t>
            </a:r>
            <a:r>
              <a:rPr kumimoji="0"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kumimoji="0"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이슈 </a:t>
            </a:r>
            <a:r>
              <a:rPr kumimoji="0" lang="en-US" altLang="ko-KR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Banner </a:t>
            </a:r>
            <a:r>
              <a:rPr kumimoji="0" lang="ko-KR" altLang="en-US" sz="1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노출 영역</a:t>
            </a:r>
            <a:endParaRPr kumimoji="0" lang="ko-KR" altLang="en-US" sz="14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55" name="아래쪽 화살표 154"/>
          <p:cNvSpPr/>
          <p:nvPr/>
        </p:nvSpPr>
        <p:spPr>
          <a:xfrm>
            <a:off x="10056440" y="6165304"/>
            <a:ext cx="576064" cy="504056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계</a:t>
            </a:r>
            <a:r>
              <a:rPr lang="ko-KR" altLang="en-US" sz="11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속</a:t>
            </a:r>
          </a:p>
        </p:txBody>
      </p:sp>
      <p:sp>
        <p:nvSpPr>
          <p:cNvPr id="64" name="직사각형 63"/>
          <p:cNvSpPr/>
          <p:nvPr/>
        </p:nvSpPr>
        <p:spPr>
          <a:xfrm>
            <a:off x="339263" y="2571451"/>
            <a:ext cx="7340913" cy="3427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5361" y="2562562"/>
            <a:ext cx="9289032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3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203" y="2156505"/>
            <a:ext cx="1191543" cy="270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1" name="그룹 10"/>
          <p:cNvGrpSpPr/>
          <p:nvPr/>
        </p:nvGrpSpPr>
        <p:grpSpPr>
          <a:xfrm>
            <a:off x="8499353" y="2132426"/>
            <a:ext cx="776322" cy="323165"/>
            <a:chOff x="8432849" y="2140739"/>
            <a:chExt cx="776322" cy="323165"/>
          </a:xfrm>
        </p:grpSpPr>
        <p:pic>
          <p:nvPicPr>
            <p:cNvPr id="1028" name="Picture 4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32849" y="2189098"/>
              <a:ext cx="247650" cy="180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7" name="TextBox 6"/>
            <p:cNvSpPr txBox="1">
              <a:spLocks noChangeArrowheads="1"/>
            </p:cNvSpPr>
            <p:nvPr/>
          </p:nvSpPr>
          <p:spPr bwMode="auto">
            <a:xfrm>
              <a:off x="8561099" y="2140739"/>
              <a:ext cx="648072" cy="3231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1pPr>
              <a:lvl2pPr marL="742950" indent="-28575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2pPr>
              <a:lvl3pPr marL="11430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3pPr>
              <a:lvl4pPr marL="16002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4pPr>
              <a:lvl5pPr marL="2057400" indent="-228600" eaLnBrk="0" hangingPunct="0"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>
                  <a:solidFill>
                    <a:schemeClr val="tx1"/>
                  </a:solidFill>
                  <a:latin typeface="굴림" pitchFamily="50" charset="-127"/>
                  <a:ea typeface="굴림" pitchFamily="50" charset="-127"/>
                </a:defRPr>
              </a:lvl9pPr>
            </a:lstStyle>
            <a:p>
              <a:pPr algn="r" eaLnBrk="1" hangingPunct="1"/>
              <a:r>
                <a:rPr kumimoji="0" lang="ko-KR" altLang="en-US" sz="720" dirty="0" smtClean="0">
                  <a:solidFill>
                    <a:srgbClr val="0070C0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교과지원 </a:t>
              </a:r>
              <a:endParaRPr kumimoji="0" lang="en-US" altLang="ko-KR" sz="720" dirty="0" smtClean="0">
                <a:solidFill>
                  <a:srgbClr val="0070C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  <a:p>
              <a:pPr algn="r" eaLnBrk="1" hangingPunct="1"/>
              <a:r>
                <a:rPr kumimoji="0" lang="ko-KR" altLang="en-US" sz="720" dirty="0" smtClean="0">
                  <a:solidFill>
                    <a:srgbClr val="0070C0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자료검색</a:t>
              </a:r>
              <a:endParaRPr kumimoji="0" lang="ko-KR" altLang="en-US" sz="720" dirty="0">
                <a:solidFill>
                  <a:srgbClr val="0070C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8456499" y="2164388"/>
              <a:ext cx="735846" cy="264383"/>
            </a:xfrm>
            <a:prstGeom prst="roundRect">
              <a:avLst/>
            </a:prstGeom>
            <a:noFill/>
            <a:ln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410289" y="2172902"/>
            <a:ext cx="1008112" cy="216024"/>
            <a:chOff x="6911737" y="2156505"/>
            <a:chExt cx="1008112" cy="216024"/>
          </a:xfrm>
        </p:grpSpPr>
        <p:sp>
          <p:nvSpPr>
            <p:cNvPr id="8" name="직사각형 7"/>
            <p:cNvSpPr/>
            <p:nvPr/>
          </p:nvSpPr>
          <p:spPr>
            <a:xfrm>
              <a:off x="6911737" y="2156505"/>
              <a:ext cx="1008112" cy="216024"/>
            </a:xfrm>
            <a:prstGeom prst="rect">
              <a:avLst/>
            </a:prstGeom>
            <a:noFill/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pic>
          <p:nvPicPr>
            <p:cNvPr id="1029" name="Picture 5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664410" y="2165449"/>
              <a:ext cx="228600" cy="180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78" name="직사각형 77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9263" y="2553723"/>
            <a:ext cx="8889086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3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                창의교육                              창의적 체험활동                                         수학여행                                      지속가능발전교육                                          </a:t>
            </a:r>
            <a:r>
              <a:rPr lang="ko-KR" altLang="en-US" sz="13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</a:t>
            </a:r>
            <a:r>
              <a:rPr lang="ko-KR" altLang="en-US" sz="13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블로그</a:t>
            </a:r>
            <a:endParaRPr lang="ko-KR" altLang="en-US" sz="13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rgbClr val="FF9933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9330856" y="2196551"/>
            <a:ext cx="288032" cy="216024"/>
            <a:chOff x="9561909" y="332656"/>
            <a:chExt cx="288032" cy="216024"/>
          </a:xfrm>
        </p:grpSpPr>
        <p:sp>
          <p:nvSpPr>
            <p:cNvPr id="81" name="직사각형 80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9561909" y="332656"/>
              <a:ext cx="288032" cy="216024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82" name="그룹 81"/>
            <p:cNvGrpSpPr/>
            <p:nvPr/>
          </p:nvGrpSpPr>
          <p:grpSpPr>
            <a:xfrm>
              <a:off x="9638644" y="387411"/>
              <a:ext cx="144016" cy="109512"/>
              <a:chOff x="7032104" y="332656"/>
              <a:chExt cx="144016" cy="109512"/>
            </a:xfrm>
          </p:grpSpPr>
          <p:cxnSp>
            <p:nvCxnSpPr>
              <p:cNvPr id="83" name="직선 연결선 82"/>
              <p:cNvCxnSpPr/>
              <p:nvPr/>
            </p:nvCxnSpPr>
            <p:spPr>
              <a:xfrm>
                <a:off x="7032104" y="332656"/>
                <a:ext cx="144016" cy="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직선 연결선 83"/>
              <p:cNvCxnSpPr/>
              <p:nvPr/>
            </p:nvCxnSpPr>
            <p:spPr>
              <a:xfrm>
                <a:off x="7032104" y="387412"/>
                <a:ext cx="144016" cy="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직선 연결선 84"/>
              <p:cNvCxnSpPr/>
              <p:nvPr/>
            </p:nvCxnSpPr>
            <p:spPr>
              <a:xfrm>
                <a:off x="7032104" y="442168"/>
                <a:ext cx="144016" cy="0"/>
              </a:xfrm>
              <a:prstGeom prst="line">
                <a:avLst/>
              </a:prstGeom>
              <a:ln w="2222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5" name="TextBox 6"/>
          <p:cNvSpPr txBox="1">
            <a:spLocks noChangeArrowheads="1"/>
          </p:cNvSpPr>
          <p:nvPr/>
        </p:nvSpPr>
        <p:spPr bwMode="auto">
          <a:xfrm>
            <a:off x="5719684" y="1746316"/>
            <a:ext cx="3950915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r" eaLnBrk="1" hangingPunct="1"/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소개 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로그인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회원가입 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kumimoji="0" lang="ko-KR" altLang="en-US" sz="800" dirty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이벤트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고객센터 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자료실   </a:t>
            </a:r>
            <a:r>
              <a:rPr kumimoji="0" lang="ko-KR" altLang="en-US" sz="800" dirty="0" err="1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kumimoji="0" lang="ko-KR" altLang="en-US" sz="800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</a:t>
            </a:r>
            <a:r>
              <a:rPr kumimoji="0" lang="ko-KR" altLang="en-US" sz="800" b="1" dirty="0" smtClean="0">
                <a:solidFill>
                  <a:srgbClr val="0000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교직원 등록 </a:t>
            </a:r>
            <a:endParaRPr kumimoji="0" lang="ko-KR" altLang="en-US" sz="800" b="1" dirty="0">
              <a:solidFill>
                <a:srgbClr val="000000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2" name="직사각형 61"/>
          <p:cNvSpPr/>
          <p:nvPr/>
        </p:nvSpPr>
        <p:spPr>
          <a:xfrm>
            <a:off x="7662812" y="2580449"/>
            <a:ext cx="2011646" cy="329227"/>
          </a:xfrm>
          <a:prstGeom prst="rect">
            <a:avLst/>
          </a:prstGeom>
          <a:solidFill>
            <a:srgbClr val="FFC00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3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학부모창의교실</a:t>
            </a:r>
            <a:endParaRPr lang="ko-KR" altLang="en-US" sz="13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9" name="타원 68"/>
          <p:cNvSpPr/>
          <p:nvPr/>
        </p:nvSpPr>
        <p:spPr>
          <a:xfrm rot="21087525">
            <a:off x="7620210" y="2458519"/>
            <a:ext cx="678449" cy="160787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100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특별기획</a:t>
            </a:r>
            <a:endParaRPr lang="ko-KR" altLang="en-US" sz="1000" dirty="0" smtClean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1" name="타원 70"/>
          <p:cNvSpPr/>
          <p:nvPr/>
        </p:nvSpPr>
        <p:spPr>
          <a:xfrm>
            <a:off x="7740925" y="2607443"/>
            <a:ext cx="362596" cy="283736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icon</a:t>
            </a:r>
            <a:endParaRPr lang="ko-KR" altLang="en-US" sz="1000" dirty="0" smtClean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156151" y="681545"/>
            <a:ext cx="50187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B</a:t>
            </a:r>
            <a:r>
              <a:rPr lang="en-US" altLang="ko-KR" sz="16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type (WEB)</a:t>
            </a:r>
            <a:endParaRPr lang="en-US" altLang="ko-KR" sz="1600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D01EB78B-62B9-45F7-94C0-3DAE6150C9DE}"/>
              </a:ext>
            </a:extLst>
          </p:cNvPr>
          <p:cNvSpPr txBox="1"/>
          <p:nvPr/>
        </p:nvSpPr>
        <p:spPr>
          <a:xfrm>
            <a:off x="104775" y="190500"/>
            <a:ext cx="736282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1.</a:t>
            </a:r>
            <a:r>
              <a:rPr lang="ko-KR" altLang="en-US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메인 </a:t>
            </a:r>
            <a:r>
              <a:rPr lang="en-US" altLang="ko-KR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UI</a:t>
            </a:r>
          </a:p>
        </p:txBody>
      </p:sp>
      <p:sp>
        <p:nvSpPr>
          <p:cNvPr id="73" name="직사각형 72"/>
          <p:cNvSpPr/>
          <p:nvPr/>
        </p:nvSpPr>
        <p:spPr>
          <a:xfrm>
            <a:off x="341592" y="5661248"/>
            <a:ext cx="9343182" cy="1080120"/>
          </a:xfrm>
          <a:prstGeom prst="rect">
            <a:avLst/>
          </a:prstGeom>
          <a:solidFill>
            <a:schemeClr val="accent1">
              <a:lumMod val="75000"/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74" name="직선 연결선 73"/>
          <p:cNvCxnSpPr/>
          <p:nvPr/>
        </p:nvCxnSpPr>
        <p:spPr>
          <a:xfrm>
            <a:off x="2639616" y="5862747"/>
            <a:ext cx="0" cy="7920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연결선 74"/>
          <p:cNvCxnSpPr/>
          <p:nvPr/>
        </p:nvCxnSpPr>
        <p:spPr>
          <a:xfrm>
            <a:off x="5018303" y="5862747"/>
            <a:ext cx="0" cy="7920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연결선 75"/>
          <p:cNvCxnSpPr/>
          <p:nvPr/>
        </p:nvCxnSpPr>
        <p:spPr>
          <a:xfrm>
            <a:off x="7320581" y="5843697"/>
            <a:ext cx="0" cy="792088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직사각형 79"/>
          <p:cNvSpPr/>
          <p:nvPr/>
        </p:nvSpPr>
        <p:spPr>
          <a:xfrm>
            <a:off x="7641525" y="6179354"/>
            <a:ext cx="9705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아이와 함께하는 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신나는 창의교육</a:t>
            </a:r>
            <a:endParaRPr lang="en-US" altLang="ko-KR" sz="9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6" name="직사각형 85"/>
          <p:cNvSpPr/>
          <p:nvPr/>
        </p:nvSpPr>
        <p:spPr>
          <a:xfrm>
            <a:off x="5161270" y="5864579"/>
            <a:ext cx="13178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질의응답</a:t>
            </a:r>
            <a:endParaRPr lang="ko-KR" altLang="en-US" sz="1200" b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7" name="직사각형 86"/>
          <p:cNvSpPr/>
          <p:nvPr/>
        </p:nvSpPr>
        <p:spPr>
          <a:xfrm>
            <a:off x="621200" y="5835737"/>
            <a:ext cx="130970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창의체험수업모델</a:t>
            </a:r>
            <a:endParaRPr lang="ko-KR" altLang="en-US" sz="1200" b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88" name="타원 87"/>
          <p:cNvSpPr/>
          <p:nvPr/>
        </p:nvSpPr>
        <p:spPr>
          <a:xfrm>
            <a:off x="4230435" y="5997336"/>
            <a:ext cx="548327" cy="539042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icon</a:t>
            </a:r>
            <a:endParaRPr lang="ko-KR" altLang="en-US" sz="10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0" name="타원 89"/>
          <p:cNvSpPr/>
          <p:nvPr/>
        </p:nvSpPr>
        <p:spPr>
          <a:xfrm>
            <a:off x="1902531" y="5952690"/>
            <a:ext cx="548327" cy="539042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icon</a:t>
            </a:r>
            <a:endParaRPr lang="ko-KR" altLang="en-US" sz="10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6" name="타원 95"/>
          <p:cNvSpPr/>
          <p:nvPr/>
        </p:nvSpPr>
        <p:spPr>
          <a:xfrm>
            <a:off x="8872810" y="5963330"/>
            <a:ext cx="548327" cy="539042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icon</a:t>
            </a:r>
            <a:endParaRPr lang="ko-KR" altLang="en-US" sz="10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7" name="직사각형 96"/>
          <p:cNvSpPr/>
          <p:nvPr/>
        </p:nvSpPr>
        <p:spPr>
          <a:xfrm>
            <a:off x="7638543" y="5891322"/>
            <a:ext cx="114664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학부모창의교실</a:t>
            </a:r>
            <a:endParaRPr lang="en-US" altLang="ko-KR" sz="1200" b="1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8" name="타원 97"/>
          <p:cNvSpPr/>
          <p:nvPr/>
        </p:nvSpPr>
        <p:spPr>
          <a:xfrm>
            <a:off x="6547292" y="5963330"/>
            <a:ext cx="548327" cy="539042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00" dirty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icon</a:t>
            </a:r>
            <a:endParaRPr lang="ko-KR" altLang="en-US" sz="10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0" name="직사각형 99"/>
          <p:cNvSpPr/>
          <p:nvPr/>
        </p:nvSpPr>
        <p:spPr>
          <a:xfrm>
            <a:off x="597755" y="6121801"/>
            <a:ext cx="12053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교과활동과</a:t>
            </a:r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더불어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함께하는 창의적  수업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2910288" y="6137510"/>
            <a:ext cx="12395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지속가능 </a:t>
            </a:r>
            <a:r>
              <a:rPr lang="ko-KR" altLang="en-US" sz="900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수업모델을</a:t>
            </a:r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통한 창의성</a:t>
            </a:r>
            <a:r>
              <a:rPr lang="en-US" altLang="ko-KR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</a:t>
            </a:r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인성 함량</a:t>
            </a:r>
            <a:endParaRPr lang="en-US" altLang="ko-KR" sz="9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4" name="직사각형 103"/>
          <p:cNvSpPr/>
          <p:nvPr/>
        </p:nvSpPr>
        <p:spPr>
          <a:xfrm>
            <a:off x="5161392" y="6164055"/>
            <a:ext cx="118741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창의인성교육</a:t>
            </a:r>
            <a:endParaRPr lang="en-US" altLang="ko-KR" sz="90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궁금증을 물어보세요</a:t>
            </a:r>
            <a:r>
              <a:rPr lang="en-US" altLang="ko-KR" sz="90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en-US" altLang="ko-KR" sz="900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5" name="직사각형 104"/>
          <p:cNvSpPr/>
          <p:nvPr/>
        </p:nvSpPr>
        <p:spPr>
          <a:xfrm>
            <a:off x="2892381" y="5847146"/>
            <a:ext cx="131786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200" b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지속가능 </a:t>
            </a:r>
            <a:r>
              <a:rPr lang="ko-KR" altLang="en-US" sz="1200" b="1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발전교육</a:t>
            </a:r>
            <a:endParaRPr lang="ko-KR" altLang="en-US" sz="1200" b="1" dirty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6" name="TextBox 105"/>
          <p:cNvSpPr txBox="1"/>
          <p:nvPr/>
        </p:nvSpPr>
        <p:spPr bwMode="auto">
          <a:xfrm>
            <a:off x="4336183" y="5332011"/>
            <a:ext cx="122413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● ○ ○ 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○ ○ </a:t>
            </a:r>
          </a:p>
        </p:txBody>
      </p:sp>
      <p:sp>
        <p:nvSpPr>
          <p:cNvPr id="107" name="직사각형 106"/>
          <p:cNvSpPr/>
          <p:nvPr/>
        </p:nvSpPr>
        <p:spPr>
          <a:xfrm>
            <a:off x="5506125" y="5349825"/>
            <a:ext cx="216024" cy="216024"/>
          </a:xfrm>
          <a:prstGeom prst="rect">
            <a:avLst/>
          </a:prstGeom>
          <a:solidFill>
            <a:schemeClr val="bg1">
              <a:lumMod val="50000"/>
            </a:schemeClr>
          </a:solidFill>
          <a:ln w="9525" cmpd="sng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050" dirty="0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 </a:t>
            </a:r>
            <a:r>
              <a:rPr lang="en-US" altLang="ko-KR" sz="1050" dirty="0" err="1" smtClean="0"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</a:t>
            </a:r>
            <a:endParaRPr lang="ko-KR" altLang="en-US" sz="1050" dirty="0" smtClean="0"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8" name="직사각형 107"/>
          <p:cNvSpPr/>
          <p:nvPr/>
        </p:nvSpPr>
        <p:spPr>
          <a:xfrm>
            <a:off x="10272464" y="1715831"/>
            <a:ext cx="1224136" cy="6848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r>
              <a:rPr lang="ko-KR" altLang="en-US" dirty="0" smtClean="0"/>
              <a:t>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890181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10B886B3-2C2B-411A-91D3-7CC8698105AA}"/>
              </a:ext>
            </a:extLst>
          </p:cNvPr>
          <p:cNvSpPr/>
          <p:nvPr/>
        </p:nvSpPr>
        <p:spPr>
          <a:xfrm>
            <a:off x="335360" y="0"/>
            <a:ext cx="9361040" cy="6858000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5" name="아래쪽 화살표 44"/>
          <p:cNvSpPr/>
          <p:nvPr/>
        </p:nvSpPr>
        <p:spPr>
          <a:xfrm>
            <a:off x="10056440" y="6165304"/>
            <a:ext cx="576064" cy="504056"/>
          </a:xfrm>
          <a:prstGeom prst="downArrow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계</a:t>
            </a:r>
            <a:r>
              <a:rPr lang="ko-KR" altLang="en-US" sz="11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속</a:t>
            </a:r>
          </a:p>
        </p:txBody>
      </p:sp>
      <p:sp>
        <p:nvSpPr>
          <p:cNvPr id="57" name="직사각형 56"/>
          <p:cNvSpPr/>
          <p:nvPr/>
        </p:nvSpPr>
        <p:spPr>
          <a:xfrm>
            <a:off x="389796" y="44624"/>
            <a:ext cx="7360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신규자료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559919" y="340866"/>
            <a:ext cx="1152128" cy="3600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창의체험프로그램</a:t>
            </a:r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56063" y="340866"/>
            <a:ext cx="1080120" cy="36004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43895" y="340866"/>
            <a:ext cx="4536504" cy="2016224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43894" y="340866"/>
            <a:ext cx="2257798" cy="351656"/>
          </a:xfrm>
          <a:prstGeom prst="rect">
            <a:avLst/>
          </a:prstGeom>
          <a:solidFill>
            <a:schemeClr val="bg2">
              <a:lumMod val="90000"/>
            </a:schemeClr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프로그램</a:t>
            </a:r>
            <a:r>
              <a:rPr lang="ko-KR" altLang="en-US" sz="11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2601693" y="340866"/>
            <a:ext cx="2278706" cy="35165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수업자료</a:t>
            </a:r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8" name="1/2 액자 67"/>
          <p:cNvSpPr/>
          <p:nvPr/>
        </p:nvSpPr>
        <p:spPr>
          <a:xfrm rot="8100000" flipH="1" flipV="1">
            <a:off x="515762" y="1280688"/>
            <a:ext cx="131763" cy="133350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1100" b="1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9" name="1/2 액자 68"/>
          <p:cNvSpPr/>
          <p:nvPr/>
        </p:nvSpPr>
        <p:spPr>
          <a:xfrm rot="18900000" flipH="1" flipV="1">
            <a:off x="4548209" y="1376036"/>
            <a:ext cx="131763" cy="133350"/>
          </a:xfrm>
          <a:prstGeom prst="halfFrame">
            <a:avLst>
              <a:gd name="adj1" fmla="val 17333"/>
              <a:gd name="adj2" fmla="val 17333"/>
            </a:avLst>
          </a:prstGeom>
          <a:solidFill>
            <a:schemeClr val="bg1">
              <a:lumMod val="65000"/>
            </a:schemeClr>
          </a:solidFill>
          <a:ln w="12700">
            <a:noFill/>
          </a:ln>
          <a:effectLst>
            <a:outerShdw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endParaRPr lang="ko-KR" altLang="en-US" sz="1100" dirty="0">
              <a:solidFill>
                <a:schemeClr val="bg1">
                  <a:lumMod val="7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0" name="타원 69"/>
          <p:cNvSpPr/>
          <p:nvPr/>
        </p:nvSpPr>
        <p:spPr>
          <a:xfrm>
            <a:off x="819391" y="912674"/>
            <a:ext cx="892655" cy="898909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100" dirty="0" smtClean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1" name="타원 70"/>
          <p:cNvSpPr/>
          <p:nvPr/>
        </p:nvSpPr>
        <p:spPr>
          <a:xfrm>
            <a:off x="2125509" y="896445"/>
            <a:ext cx="892655" cy="898909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100" dirty="0" smtClean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74" name="타원 73"/>
          <p:cNvSpPr/>
          <p:nvPr/>
        </p:nvSpPr>
        <p:spPr>
          <a:xfrm>
            <a:off x="3369084" y="896556"/>
            <a:ext cx="892655" cy="898909"/>
          </a:xfrm>
          <a:prstGeom prst="ellipse">
            <a:avLst/>
          </a:prstGeom>
          <a:noFill/>
          <a:ln w="3175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100" dirty="0" smtClean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100" dirty="0" smtClean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21952" y="1867714"/>
            <a:ext cx="12875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/>
              <a:t>[경기] </a:t>
            </a:r>
            <a:r>
              <a:rPr lang="ko-KR" altLang="en-US" sz="800" dirty="0" err="1"/>
              <a:t>만화상상놀이터N</a:t>
            </a:r>
            <a:endParaRPr lang="ko-KR" altLang="en-US" sz="800" dirty="0"/>
          </a:p>
        </p:txBody>
      </p:sp>
      <p:sp>
        <p:nvSpPr>
          <p:cNvPr id="75" name="직사각형 74"/>
          <p:cNvSpPr/>
          <p:nvPr/>
        </p:nvSpPr>
        <p:spPr>
          <a:xfrm>
            <a:off x="1946377" y="1901673"/>
            <a:ext cx="12875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/>
              <a:t>[경기] </a:t>
            </a:r>
            <a:r>
              <a:rPr lang="ko-KR" altLang="en-US" sz="800" dirty="0" err="1"/>
              <a:t>만화상상놀이터N</a:t>
            </a:r>
            <a:endParaRPr lang="ko-KR" altLang="en-US" sz="800" dirty="0"/>
          </a:p>
        </p:txBody>
      </p:sp>
      <p:sp>
        <p:nvSpPr>
          <p:cNvPr id="76" name="직사각형 75"/>
          <p:cNvSpPr/>
          <p:nvPr/>
        </p:nvSpPr>
        <p:spPr>
          <a:xfrm>
            <a:off x="3267079" y="1932398"/>
            <a:ext cx="1287532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800" dirty="0"/>
              <a:t>[경기] </a:t>
            </a:r>
            <a:r>
              <a:rPr lang="ko-KR" altLang="en-US" sz="800" dirty="0" err="1"/>
              <a:t>만화상상놀이터N</a:t>
            </a:r>
            <a:endParaRPr lang="ko-KR" altLang="en-US" sz="800" dirty="0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5236682" y="685277"/>
            <a:ext cx="1206393" cy="1323660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46228" y="350158"/>
            <a:ext cx="2260190" cy="2006932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6" name="직사각형 95"/>
          <p:cNvSpPr/>
          <p:nvPr/>
        </p:nvSpPr>
        <p:spPr>
          <a:xfrm>
            <a:off x="4924388" y="48419"/>
            <a:ext cx="103265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추천 </a:t>
            </a:r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큐레이션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0" name="직사각형 10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349340" y="54832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7294446" y="350158"/>
            <a:ext cx="2260190" cy="2013078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979952" y="1849300"/>
            <a:ext cx="2192092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100" dirty="0"/>
              <a:t>순국선열의 희생 잊지 않고 광복절 의미 </a:t>
            </a:r>
            <a:r>
              <a:rPr lang="ko-KR" altLang="en-US" sz="1100" dirty="0" smtClean="0"/>
              <a:t>되새기기</a:t>
            </a:r>
            <a:endParaRPr lang="ko-KR" altLang="en-US" sz="1100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63447" y="373791"/>
            <a:ext cx="2217197" cy="1371125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67" name="그림 66"/>
          <p:cNvPicPr>
            <a:picLocks noChangeAspect="1"/>
          </p:cNvPicPr>
          <p:nvPr/>
        </p:nvPicPr>
        <p:blipFill rotWithShape="1">
          <a:blip r:embed="rId2"/>
          <a:srcRect l="25677" t="67852" r="64260" b="22424"/>
          <a:stretch/>
        </p:blipFill>
        <p:spPr>
          <a:xfrm>
            <a:off x="5064662" y="501546"/>
            <a:ext cx="2050932" cy="1077617"/>
          </a:xfrm>
          <a:prstGeom prst="rect">
            <a:avLst/>
          </a:prstGeom>
        </p:spPr>
      </p:pic>
      <p:sp>
        <p:nvSpPr>
          <p:cNvPr id="73" name="직사각형 72"/>
          <p:cNvSpPr/>
          <p:nvPr/>
        </p:nvSpPr>
        <p:spPr>
          <a:xfrm>
            <a:off x="7231635" y="61654"/>
            <a:ext cx="117051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학부모 </a:t>
            </a:r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창의교실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87" name="그룹 86"/>
          <p:cNvGrpSpPr/>
          <p:nvPr/>
        </p:nvGrpSpPr>
        <p:grpSpPr>
          <a:xfrm>
            <a:off x="7282638" y="378530"/>
            <a:ext cx="2247003" cy="1987658"/>
            <a:chOff x="263352" y="2420888"/>
            <a:chExt cx="2880320" cy="1622331"/>
          </a:xfrm>
          <a:solidFill>
            <a:schemeClr val="accent4">
              <a:lumMod val="20000"/>
              <a:lumOff val="80000"/>
            </a:schemeClr>
          </a:solidFill>
        </p:grpSpPr>
        <p:sp>
          <p:nvSpPr>
            <p:cNvPr id="95" name="직사각형 94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263352" y="2420888"/>
              <a:ext cx="2880320" cy="1616842"/>
            </a:xfrm>
            <a:prstGeom prst="rect">
              <a:avLst/>
            </a:prstGeom>
            <a:grpFill/>
            <a:ln w="9525">
              <a:solidFill>
                <a:schemeClr val="bg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5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grpSp>
          <p:nvGrpSpPr>
            <p:cNvPr id="99" name="그룹 98"/>
            <p:cNvGrpSpPr/>
            <p:nvPr/>
          </p:nvGrpSpPr>
          <p:grpSpPr>
            <a:xfrm>
              <a:off x="266801" y="2424707"/>
              <a:ext cx="2875384" cy="1618512"/>
              <a:chOff x="6764728" y="3357597"/>
              <a:chExt cx="972853" cy="972853"/>
            </a:xfrm>
            <a:grpFill/>
          </p:grpSpPr>
          <p:sp>
            <p:nvSpPr>
              <p:cNvPr id="102" name="직사각형 101">
                <a:extLst>
                  <a:ext uri="{FF2B5EF4-FFF2-40B4-BE49-F238E27FC236}">
                    <a16:creationId xmlns:a16="http://schemas.microsoft.com/office/drawing/2014/main" xmlns="" id="{73AD6158-E16F-4F97-94C4-77D2185A4DFC}"/>
                  </a:ext>
                </a:extLst>
              </p:cNvPr>
              <p:cNvSpPr/>
              <p:nvPr/>
            </p:nvSpPr>
            <p:spPr>
              <a:xfrm>
                <a:off x="6764728" y="3357597"/>
                <a:ext cx="972853" cy="972853"/>
              </a:xfrm>
              <a:prstGeom prst="rect">
                <a:avLst/>
              </a:prstGeom>
              <a:grpFill/>
              <a:ln w="6350">
                <a:solidFill>
                  <a:schemeClr val="tx1">
                    <a:lumMod val="75000"/>
                    <a:lumOff val="25000"/>
                  </a:schemeClr>
                </a:solidFill>
                <a:miter lim="800000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1200" b="1" spc="-15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rgbClr val="C00000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endParaRPr>
              </a:p>
            </p:txBody>
          </p:sp>
          <p:sp>
            <p:nvSpPr>
              <p:cNvPr id="103" name="Shape 44">
                <a:extLst>
                  <a:ext uri="{FF2B5EF4-FFF2-40B4-BE49-F238E27FC236}">
                    <a16:creationId xmlns:a16="http://schemas.microsoft.com/office/drawing/2014/main" xmlns="" id="{75A889B8-4E2F-41F9-9675-4C8471AFB839}"/>
                  </a:ext>
                </a:extLst>
              </p:cNvPr>
              <p:cNvSpPr/>
              <p:nvPr/>
            </p:nvSpPr>
            <p:spPr>
              <a:xfrm>
                <a:off x="6781749" y="3800626"/>
                <a:ext cx="949534" cy="156199"/>
              </a:xfrm>
              <a:prstGeom prst="rect">
                <a:avLst/>
              </a:prstGeom>
              <a:noFill/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19050" tIns="19050" rIns="19050" bIns="19050" anchor="t">
                <a:spAutoFit/>
              </a:bodyPr>
              <a:lstStyle>
                <a:lvl1pPr>
                  <a:defRPr sz="6400" b="1" spc="-448">
                    <a:solidFill>
                      <a:srgbClr val="DB642C"/>
                    </a:solidFill>
                  </a:defRPr>
                </a:lvl1pPr>
              </a:lstStyle>
              <a:p>
                <a:pPr lvl="0" algn="ctr" latinLnBrk="0">
                  <a:defRPr sz="1800" b="0" spc="0">
                    <a:solidFill>
                      <a:srgbClr val="000000"/>
                    </a:solidFill>
                  </a:defRPr>
                </a:pPr>
                <a:endParaRPr lang="ko-KR" altLang="en-US" sz="1800" kern="0" spc="-15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tx1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endParaRPr>
              </a:p>
            </p:txBody>
          </p:sp>
        </p:grpSp>
      </p:grpSp>
      <p:sp>
        <p:nvSpPr>
          <p:cNvPr id="104" name="직사각형 103">
            <a:extLst>
              <a:ext uri="{FF2B5EF4-FFF2-40B4-BE49-F238E27FC236}">
                <a16:creationId xmlns:a16="http://schemas.microsoft.com/office/drawing/2014/main" xmlns="" id="{5E18EF02-B399-4C0F-89AE-79FCF68EAE71}"/>
              </a:ext>
            </a:extLst>
          </p:cNvPr>
          <p:cNvSpPr/>
          <p:nvPr/>
        </p:nvSpPr>
        <p:spPr>
          <a:xfrm>
            <a:off x="7310750" y="586361"/>
            <a:ext cx="2267022" cy="504056"/>
          </a:xfrm>
          <a:prstGeom prst="rect">
            <a:avLst/>
          </a:prstGeom>
          <a:solidFill>
            <a:schemeClr val="tx1">
              <a:alpha val="50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</a:t>
            </a:r>
            <a:r>
              <a:rPr lang="ko-KR" altLang="en-US" sz="12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동물그리기</a:t>
            </a:r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편</a:t>
            </a:r>
            <a:r>
              <a:rPr lang="en-US" altLang="ko-KR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</a:t>
            </a:r>
          </a:p>
          <a:p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자기 눈으로  관찰하고 표현하기 </a:t>
            </a:r>
            <a:r>
              <a:rPr lang="en-US" altLang="ko-KR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</p:txBody>
      </p:sp>
      <p:sp>
        <p:nvSpPr>
          <p:cNvPr id="112" name="직사각형 111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9880762" y="930890"/>
            <a:ext cx="2300246" cy="2013649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우리 아이에게 </a:t>
            </a:r>
            <a:r>
              <a:rPr lang="en-US" altLang="ko-KR" sz="15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딱 맞는 </a:t>
            </a:r>
            <a:endParaRPr lang="en-US" altLang="ko-KR" sz="15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 놀이 프로그램을 </a:t>
            </a:r>
            <a:endParaRPr lang="en-US" altLang="ko-KR" sz="15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찾으세요</a:t>
            </a:r>
            <a:r>
              <a:rPr lang="en-US" altLang="ko-KR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?</a:t>
            </a:r>
          </a:p>
          <a:p>
            <a:endParaRPr lang="en-US" altLang="ko-KR" sz="15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9465878" y="501546"/>
            <a:ext cx="393403" cy="5388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직사각형 120">
            <a:extLst>
              <a:ext uri="{FF2B5EF4-FFF2-40B4-BE49-F238E27FC236}">
                <a16:creationId xmlns:a16="http://schemas.microsoft.com/office/drawing/2014/main" xmlns="" id="{5E18EF02-B399-4C0F-89AE-79FCF68EAE71}"/>
              </a:ext>
            </a:extLst>
          </p:cNvPr>
          <p:cNvSpPr/>
          <p:nvPr/>
        </p:nvSpPr>
        <p:spPr>
          <a:xfrm>
            <a:off x="9906471" y="2114715"/>
            <a:ext cx="2267022" cy="632910"/>
          </a:xfrm>
          <a:prstGeom prst="rect">
            <a:avLst/>
          </a:prstGeom>
          <a:solidFill>
            <a:schemeClr val="tx1">
              <a:alpha val="50000"/>
            </a:schemeClr>
          </a:solidFill>
          <a:ln w="63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ko-KR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</a:t>
            </a:r>
            <a:r>
              <a:rPr lang="ko-KR" altLang="en-US" sz="12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동물그리기</a:t>
            </a:r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편</a:t>
            </a:r>
            <a:r>
              <a:rPr lang="en-US" altLang="ko-KR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</a:t>
            </a:r>
          </a:p>
          <a:p>
            <a:r>
              <a:rPr lang="ko-KR" altLang="en-US" sz="12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자기 눈으로  관찰하고 표현하기 </a:t>
            </a:r>
            <a:r>
              <a:rPr lang="en-US" altLang="ko-KR" sz="12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</a:p>
        </p:txBody>
      </p:sp>
      <p:sp>
        <p:nvSpPr>
          <p:cNvPr id="128" name="모서리가 둥근 직사각형 20">
            <a:extLst>
              <a:ext uri="{FF2B5EF4-FFF2-40B4-BE49-F238E27FC236}">
                <a16:creationId xmlns:a16="http://schemas.microsoft.com/office/drawing/2014/main" xmlns="" id="{DCA9E7CA-B573-404A-A34C-11075FC61DA5}"/>
              </a:ext>
            </a:extLst>
          </p:cNvPr>
          <p:cNvSpPr/>
          <p:nvPr/>
        </p:nvSpPr>
        <p:spPr>
          <a:xfrm>
            <a:off x="11649011" y="2313890"/>
            <a:ext cx="373126" cy="263010"/>
          </a:xfrm>
          <a:prstGeom prst="roundRect">
            <a:avLst/>
          </a:prstGeom>
          <a:solidFill>
            <a:srgbClr val="FF0000">
              <a:alpha val="6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이등변 삼각형 128">
            <a:extLst>
              <a:ext uri="{FF2B5EF4-FFF2-40B4-BE49-F238E27FC236}">
                <a16:creationId xmlns:a16="http://schemas.microsoft.com/office/drawing/2014/main" xmlns="" id="{343A559E-4FB2-4D09-ADDC-3F7B3FA3B613}"/>
              </a:ext>
            </a:extLst>
          </p:cNvPr>
          <p:cNvSpPr/>
          <p:nvPr/>
        </p:nvSpPr>
        <p:spPr>
          <a:xfrm rot="5400000">
            <a:off x="11763362" y="2379053"/>
            <a:ext cx="187340" cy="112648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0" name="직사각형 12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7767710" y="1318588"/>
            <a:ext cx="1372000" cy="760365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1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pSp>
        <p:nvGrpSpPr>
          <p:cNvPr id="134" name="그룹 133"/>
          <p:cNvGrpSpPr/>
          <p:nvPr/>
        </p:nvGrpSpPr>
        <p:grpSpPr>
          <a:xfrm>
            <a:off x="8225854" y="1528630"/>
            <a:ext cx="526523" cy="340279"/>
            <a:chOff x="4849898" y="3550323"/>
            <a:chExt cx="618827" cy="355237"/>
          </a:xfrm>
        </p:grpSpPr>
        <p:sp>
          <p:nvSpPr>
            <p:cNvPr id="135" name="모서리가 둥근 직사각형 20">
              <a:extLst>
                <a:ext uri="{FF2B5EF4-FFF2-40B4-BE49-F238E27FC236}">
                  <a16:creationId xmlns:a16="http://schemas.microsoft.com/office/drawing/2014/main" xmlns="" id="{DCA9E7CA-B573-404A-A34C-11075FC61DA5}"/>
                </a:ext>
              </a:extLst>
            </p:cNvPr>
            <p:cNvSpPr/>
            <p:nvPr/>
          </p:nvSpPr>
          <p:spPr>
            <a:xfrm>
              <a:off x="4849898" y="3550323"/>
              <a:ext cx="618827" cy="355237"/>
            </a:xfrm>
            <a:prstGeom prst="roundRect">
              <a:avLst/>
            </a:prstGeom>
            <a:solidFill>
              <a:schemeClr val="tx1">
                <a:lumMod val="75000"/>
                <a:lumOff val="25000"/>
                <a:alpha val="6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136" name="이등변 삼각형 135">
              <a:extLst>
                <a:ext uri="{FF2B5EF4-FFF2-40B4-BE49-F238E27FC236}">
                  <a16:creationId xmlns:a16="http://schemas.microsoft.com/office/drawing/2014/main" xmlns="" id="{343A559E-4FB2-4D09-ADDC-3F7B3FA3B613}"/>
                </a:ext>
              </a:extLst>
            </p:cNvPr>
            <p:cNvSpPr/>
            <p:nvPr/>
          </p:nvSpPr>
          <p:spPr>
            <a:xfrm rot="5400000">
              <a:off x="5068699" y="3638253"/>
              <a:ext cx="206643" cy="17658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sp>
        <p:nvSpPr>
          <p:cNvPr id="14" name="직사각형 13"/>
          <p:cNvSpPr/>
          <p:nvPr/>
        </p:nvSpPr>
        <p:spPr>
          <a:xfrm flipH="1">
            <a:off x="9236044" y="54832"/>
            <a:ext cx="114240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[1</a:t>
            </a:r>
            <a:r>
              <a:rPr lang="ko-KR" altLang="en-US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</a:t>
            </a:r>
            <a:r>
              <a:rPr lang="en-US" altLang="ko-KR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endParaRPr lang="ko-KR" altLang="en-US" dirty="0"/>
          </a:p>
        </p:txBody>
      </p:sp>
      <p:sp>
        <p:nvSpPr>
          <p:cNvPr id="137" name="직사각형 136"/>
          <p:cNvSpPr/>
          <p:nvPr/>
        </p:nvSpPr>
        <p:spPr>
          <a:xfrm>
            <a:off x="9784428" y="671022"/>
            <a:ext cx="676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[2</a:t>
            </a:r>
            <a:r>
              <a:rPr lang="ko-KR" altLang="en-US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</a:t>
            </a:r>
            <a:r>
              <a:rPr lang="en-US" altLang="ko-KR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] </a:t>
            </a:r>
            <a:endParaRPr lang="ko-KR" altLang="en-US" dirty="0"/>
          </a:p>
        </p:txBody>
      </p:sp>
      <p:sp>
        <p:nvSpPr>
          <p:cNvPr id="93" name="직사각형 92"/>
          <p:cNvSpPr/>
          <p:nvPr/>
        </p:nvSpPr>
        <p:spPr>
          <a:xfrm>
            <a:off x="345993" y="2462453"/>
            <a:ext cx="9347552" cy="3384376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415480" y="3365055"/>
            <a:ext cx="1800200" cy="216024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415313" y="3377003"/>
            <a:ext cx="1800200" cy="108012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600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335360" y="2619069"/>
            <a:ext cx="9361040" cy="6647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2400" b="1" kern="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블로그 </a:t>
            </a:r>
            <a:endParaRPr lang="en-US" altLang="ko-KR" sz="2400" b="1" kern="0" dirty="0"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 fontAlgn="auto" latinLnBrk="0">
              <a:spcBef>
                <a:spcPct val="20000"/>
              </a:spcBef>
              <a:spcAft>
                <a:spcPts val="0"/>
              </a:spcAft>
              <a:defRPr/>
            </a:pPr>
            <a:r>
              <a:rPr lang="ko-KR" altLang="en-US" sz="1100" kern="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크레존만의</a:t>
            </a:r>
            <a:r>
              <a:rPr lang="ko-KR" altLang="en-US" sz="1100" kern="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다양한 창의 스토리를 전해드립니다</a:t>
            </a:r>
            <a:r>
              <a:rPr lang="en-US" altLang="ko-KR" sz="1100" kern="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.</a:t>
            </a:r>
            <a:endParaRPr lang="en-US" altLang="ko-KR" sz="1100" kern="0" dirty="0" smtClean="0"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82422" y="3368589"/>
            <a:ext cx="1800200" cy="216024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6" name="직사각형 105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82422" y="3362651"/>
            <a:ext cx="1800200" cy="108012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600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6783764" y="3367447"/>
            <a:ext cx="1800200" cy="216024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9" name="직사각형 10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6783764" y="4446123"/>
            <a:ext cx="1800200" cy="108012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600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1" name="직사각형 11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184506" y="3366379"/>
            <a:ext cx="1800200" cy="2160240"/>
          </a:xfrm>
          <a:prstGeom prst="rect">
            <a:avLst/>
          </a:prstGeom>
          <a:solidFill>
            <a:schemeClr val="bg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5" name="직사각형 114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184506" y="4442536"/>
            <a:ext cx="1800200" cy="1080120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IMG</a:t>
            </a:r>
            <a:endParaRPr lang="ko-KR" altLang="en-US" sz="1600" dirty="0"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6" name="직사각형 115"/>
          <p:cNvSpPr/>
          <p:nvPr/>
        </p:nvSpPr>
        <p:spPr>
          <a:xfrm>
            <a:off x="1415480" y="4589191"/>
            <a:ext cx="1788626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1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해외창의</a:t>
            </a:r>
            <a:endParaRPr lang="ko-KR" altLang="en-US" sz="11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7" name="직사각형 126"/>
          <p:cNvSpPr/>
          <p:nvPr/>
        </p:nvSpPr>
        <p:spPr>
          <a:xfrm>
            <a:off x="3215680" y="3509071"/>
            <a:ext cx="17166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1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</a:t>
            </a:r>
            <a:endParaRPr lang="ko-KR" altLang="en-US" sz="11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1" name="직사각형 130"/>
          <p:cNvSpPr/>
          <p:nvPr/>
        </p:nvSpPr>
        <p:spPr>
          <a:xfrm>
            <a:off x="5015880" y="4589191"/>
            <a:ext cx="171661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1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행복학교</a:t>
            </a:r>
            <a:endParaRPr lang="ko-KR" altLang="en-US" sz="1100" b="1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2" name="직사각형 131"/>
          <p:cNvSpPr/>
          <p:nvPr/>
        </p:nvSpPr>
        <p:spPr>
          <a:xfrm>
            <a:off x="6816080" y="3451693"/>
            <a:ext cx="175433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1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테마여</a:t>
            </a:r>
            <a:r>
              <a:rPr lang="ko-KR" altLang="en-US" sz="1100" b="1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행</a:t>
            </a:r>
          </a:p>
        </p:txBody>
      </p:sp>
      <p:sp>
        <p:nvSpPr>
          <p:cNvPr id="133" name="직사각형 132"/>
          <p:cNvSpPr/>
          <p:nvPr/>
        </p:nvSpPr>
        <p:spPr>
          <a:xfrm>
            <a:off x="1631504" y="4877223"/>
            <a:ext cx="1656183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사회적 </a:t>
            </a:r>
            <a:r>
              <a:rPr lang="ko-KR" altLang="en-US" sz="8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연결망</a:t>
            </a:r>
            <a:r>
              <a:rPr lang="ko-KR" altLang="en-US" sz="8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속 과학의 비밀</a:t>
            </a:r>
          </a:p>
        </p:txBody>
      </p:sp>
      <p:sp>
        <p:nvSpPr>
          <p:cNvPr id="138" name="직사각형 137"/>
          <p:cNvSpPr/>
          <p:nvPr/>
        </p:nvSpPr>
        <p:spPr>
          <a:xfrm>
            <a:off x="1919536" y="5222633"/>
            <a:ext cx="792088" cy="216024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 </a:t>
            </a:r>
            <a:r>
              <a:rPr lang="ko-KR" altLang="en-US" sz="700" b="1" dirty="0" err="1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더보기</a:t>
            </a:r>
            <a:endParaRPr kumimoji="0" lang="ko-KR" altLang="en-US" sz="700" b="1" dirty="0">
              <a:solidFill>
                <a:schemeClr val="bg1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39" name="직사각형 138"/>
          <p:cNvSpPr/>
          <p:nvPr/>
        </p:nvSpPr>
        <p:spPr>
          <a:xfrm>
            <a:off x="3215680" y="3797103"/>
            <a:ext cx="1728191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우리학교 미술관</a:t>
            </a:r>
            <a:endParaRPr lang="ko-KR" altLang="en-US" sz="8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0" name="직사각형 139"/>
          <p:cNvSpPr/>
          <p:nvPr/>
        </p:nvSpPr>
        <p:spPr>
          <a:xfrm>
            <a:off x="3647728" y="4085135"/>
            <a:ext cx="792088" cy="216024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 </a:t>
            </a:r>
            <a:r>
              <a:rPr lang="ko-KR" altLang="en-US" sz="700" b="1" dirty="0" err="1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더보기</a:t>
            </a:r>
            <a:endParaRPr kumimoji="0" lang="ko-KR" altLang="en-US" sz="700" b="1" dirty="0">
              <a:solidFill>
                <a:schemeClr val="bg1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1" name="직사각형 140"/>
          <p:cNvSpPr/>
          <p:nvPr/>
        </p:nvSpPr>
        <p:spPr>
          <a:xfrm>
            <a:off x="5045140" y="4840648"/>
            <a:ext cx="17281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재잘재잘 질문</a:t>
            </a:r>
            <a:r>
              <a:rPr lang="en-US" altLang="ko-KR" sz="8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토론으로 </a:t>
            </a:r>
            <a:endParaRPr lang="en-US" altLang="ko-KR" sz="8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ko-KR" altLang="en-US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창의성을 키워요</a:t>
            </a:r>
            <a:r>
              <a:rPr lang="en-US" altLang="ko-KR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!</a:t>
            </a:r>
            <a:endParaRPr lang="ko-KR" altLang="en-US" sz="8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2" name="직사각형 141"/>
          <p:cNvSpPr/>
          <p:nvPr/>
        </p:nvSpPr>
        <p:spPr>
          <a:xfrm>
            <a:off x="5477188" y="5201830"/>
            <a:ext cx="792088" cy="216024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 </a:t>
            </a:r>
            <a:r>
              <a:rPr lang="ko-KR" altLang="en-US" sz="700" b="1" dirty="0" err="1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더보기</a:t>
            </a:r>
            <a:endParaRPr kumimoji="0" lang="ko-KR" altLang="en-US" sz="700" b="1" dirty="0">
              <a:solidFill>
                <a:schemeClr val="bg1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3" name="직사각형 142"/>
          <p:cNvSpPr/>
          <p:nvPr/>
        </p:nvSpPr>
        <p:spPr>
          <a:xfrm>
            <a:off x="7248128" y="4085135"/>
            <a:ext cx="792088" cy="216024"/>
          </a:xfrm>
          <a:prstGeom prst="rect">
            <a:avLst/>
          </a:prstGeom>
          <a:noFill/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700" b="1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 </a:t>
            </a:r>
            <a:r>
              <a:rPr lang="ko-KR" altLang="en-US" sz="700" b="1" dirty="0" err="1" smtClean="0">
                <a:solidFill>
                  <a:schemeClr val="bg1">
                    <a:lumMod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더보기</a:t>
            </a:r>
            <a:endParaRPr kumimoji="0" lang="ko-KR" altLang="en-US" sz="700" b="1" dirty="0">
              <a:solidFill>
                <a:schemeClr val="bg1">
                  <a:lumMod val="50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4" name="직사각형 143"/>
          <p:cNvSpPr/>
          <p:nvPr/>
        </p:nvSpPr>
        <p:spPr>
          <a:xfrm>
            <a:off x="6829568" y="3703150"/>
            <a:ext cx="172819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추억의 </a:t>
            </a:r>
            <a:r>
              <a:rPr lang="ko-KR" altLang="en-US" sz="8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공감터</a:t>
            </a:r>
            <a:r>
              <a:rPr lang="en-US" altLang="ko-KR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엄마아빠와 </a:t>
            </a:r>
            <a:endParaRPr lang="en-US" altLang="ko-KR" sz="800" dirty="0" smtClean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pPr algn="ctr"/>
            <a:r>
              <a:rPr lang="ko-KR" altLang="en-US" sz="8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함께하는 시간여행</a:t>
            </a:r>
            <a:endParaRPr lang="ko-KR" altLang="en-US" sz="8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5" name="직사각형 144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6191047" y="3013024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  <a:sym typeface="Wingdings" panose="05000000000000000000" pitchFamily="2" charset="2"/>
              </a:rPr>
              <a:t>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50" name="직사각형 149"/>
          <p:cNvSpPr/>
          <p:nvPr/>
        </p:nvSpPr>
        <p:spPr>
          <a:xfrm>
            <a:off x="10194915" y="3085877"/>
            <a:ext cx="1224136" cy="6848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r>
              <a:rPr lang="ko-KR" altLang="en-US" dirty="0" smtClean="0"/>
              <a:t>안</a:t>
            </a:r>
            <a:endParaRPr lang="ko-KR" altLang="en-US" dirty="0"/>
          </a:p>
        </p:txBody>
      </p:sp>
      <p:graphicFrame>
        <p:nvGraphicFramePr>
          <p:cNvPr id="77" name="표 76">
            <a:extLst>
              <a:ext uri="{FF2B5EF4-FFF2-40B4-BE49-F238E27FC236}">
                <a16:creationId xmlns:a16="http://schemas.microsoft.com/office/drawing/2014/main" xmlns="" id="{35C8193B-2834-4299-A58C-2E6070EC08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9609993"/>
              </p:ext>
            </p:extLst>
          </p:nvPr>
        </p:nvGraphicFramePr>
        <p:xfrm>
          <a:off x="9970925" y="3902711"/>
          <a:ext cx="2119920" cy="295232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993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799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2707168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나머지는 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A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안과 동일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.</a:t>
                      </a:r>
                    </a:p>
                    <a:p>
                      <a:pPr marL="228600" marR="0" indent="-2286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블로그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 부분 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제시된 화면 구성에서는 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대표이미지 혹은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이미지 고정사이즈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! 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(</a:t>
                      </a: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사용자가 가이드라인 넘어서 제작했다면 어떻게 처리할지도 </a:t>
                      </a:r>
                      <a:r>
                        <a:rPr lang="ko-KR" altLang="en-US" sz="900" b="0" baseline="0" dirty="0" err="1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생각해야함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)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필히 필요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!!!!!</a:t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/>
                      </a:r>
                      <a:b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</a:br>
                      <a:r>
                        <a:rPr lang="ko-KR" altLang="en-US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텍스트 또한 글자수체크 필히 필요</a:t>
                      </a:r>
                      <a:r>
                        <a:rPr lang="en-US" altLang="ko-KR" sz="900" b="0" baseline="0" dirty="0" smtClean="0">
                          <a:solidFill>
                            <a:schemeClr val="tx1"/>
                          </a:solidFill>
                          <a:latin typeface="Noto Sans Korean Light" panose="020B0300000000000000" pitchFamily="34" charset="-127"/>
                          <a:ea typeface="Noto Sans Korean Light" panose="020B0300000000000000" pitchFamily="34" charset="-127"/>
                        </a:rPr>
                        <a:t>.</a:t>
                      </a: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latinLnBrk="1"/>
                      <a:endParaRPr lang="ko-KR" altLang="en-US" sz="900" b="1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900" b="0" baseline="0" dirty="0">
                        <a:solidFill>
                          <a:schemeClr val="tx1"/>
                        </a:solidFill>
                        <a:latin typeface="Noto Sans Korean Light" panose="020B0300000000000000" pitchFamily="34" charset="-127"/>
                        <a:ea typeface="Noto Sans Korean Light" panose="020B0300000000000000" pitchFamily="34" charset="-127"/>
                      </a:endParaRPr>
                    </a:p>
                  </a:txBody>
                  <a:tcPr marL="53991" marR="53991" marT="54000" marB="54000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623361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직사각형 71">
            <a:extLst>
              <a:ext uri="{FF2B5EF4-FFF2-40B4-BE49-F238E27FC236}">
                <a16:creationId xmlns:a16="http://schemas.microsoft.com/office/drawing/2014/main" xmlns="" id="{10B886B3-2C2B-411A-91D3-7CC8698105AA}"/>
              </a:ext>
            </a:extLst>
          </p:cNvPr>
          <p:cNvSpPr/>
          <p:nvPr/>
        </p:nvSpPr>
        <p:spPr>
          <a:xfrm>
            <a:off x="335360" y="0"/>
            <a:ext cx="9361040" cy="4293097"/>
          </a:xfrm>
          <a:prstGeom prst="rect">
            <a:avLst/>
          </a:prstGeom>
          <a:noFill/>
          <a:ln w="317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5362" y="152795"/>
            <a:ext cx="2236474" cy="2160327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51" y="484776"/>
            <a:ext cx="2150095" cy="1828346"/>
          </a:xfrm>
          <a:prstGeom prst="rect">
            <a:avLst/>
          </a:prstGeom>
        </p:spPr>
      </p:pic>
      <p:sp>
        <p:nvSpPr>
          <p:cNvPr id="113" name="직사각형 112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2633322" y="152796"/>
            <a:ext cx="2266330" cy="2160326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4" name="직사각형 113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963448" y="150461"/>
            <a:ext cx="4732952" cy="2162661"/>
          </a:xfrm>
          <a:prstGeom prst="rect">
            <a:avLst/>
          </a:prstGeom>
          <a:solidFill>
            <a:schemeClr val="bg1"/>
          </a:solidFill>
          <a:ln w="9525"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/>
          <a:srcRect l="72642" t="41897" r="5345" b="32984"/>
          <a:stretch/>
        </p:blipFill>
        <p:spPr>
          <a:xfrm>
            <a:off x="2650250" y="443162"/>
            <a:ext cx="2249402" cy="1869960"/>
          </a:xfrm>
          <a:prstGeom prst="rect">
            <a:avLst/>
          </a:prstGeom>
        </p:spPr>
      </p:pic>
      <p:sp>
        <p:nvSpPr>
          <p:cNvPr id="118" name="TextBox 117"/>
          <p:cNvSpPr txBox="1"/>
          <p:nvPr/>
        </p:nvSpPr>
        <p:spPr bwMode="auto">
          <a:xfrm>
            <a:off x="3817756" y="150195"/>
            <a:ext cx="1281792" cy="2544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● ○ ○ </a:t>
            </a:r>
            <a:r>
              <a:rPr lang="ko-KR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○ ○ </a:t>
            </a:r>
          </a:p>
        </p:txBody>
      </p:sp>
      <p:sp>
        <p:nvSpPr>
          <p:cNvPr id="119" name="직사각형 11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2067780" y="116632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0" name="직사각형 119"/>
          <p:cNvSpPr/>
          <p:nvPr/>
        </p:nvSpPr>
        <p:spPr>
          <a:xfrm>
            <a:off x="343894" y="169383"/>
            <a:ext cx="73609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카드뉴스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5028786" y="642085"/>
            <a:ext cx="337147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/>
              <a:t>시스템 정기점검 </a:t>
            </a:r>
            <a:r>
              <a:rPr lang="ko-KR" altLang="en-US" sz="1000" dirty="0" smtClean="0"/>
              <a:t>안내</a:t>
            </a:r>
            <a:endParaRPr lang="en-US" altLang="ko-KR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err="1"/>
              <a:t>크레존</a:t>
            </a:r>
            <a:r>
              <a:rPr lang="ko-KR" altLang="en-US" sz="1000" dirty="0"/>
              <a:t> 테마여행 이야기 </a:t>
            </a:r>
            <a:r>
              <a:rPr lang="en-US" altLang="ko-KR" sz="1000" dirty="0"/>
              <a:t>7</a:t>
            </a:r>
            <a:r>
              <a:rPr lang="ko-KR" altLang="en-US" sz="1000" dirty="0"/>
              <a:t>월 이벤트 당첨자 </a:t>
            </a:r>
            <a:r>
              <a:rPr lang="ko-KR" altLang="en-US" sz="1000" dirty="0" smtClean="0"/>
              <a:t>발표</a:t>
            </a:r>
            <a:endParaRPr lang="en-US" altLang="ko-KR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000" dirty="0" smtClean="0"/>
              <a:t> </a:t>
            </a:r>
            <a:r>
              <a:rPr lang="en-US" altLang="ko-KR" sz="1000" dirty="0" smtClean="0"/>
              <a:t>'2017 </a:t>
            </a:r>
            <a:r>
              <a:rPr lang="ko-KR" altLang="en-US" sz="1000" dirty="0"/>
              <a:t>전국 초</a:t>
            </a:r>
            <a:r>
              <a:rPr lang="en-US" altLang="ko-KR" sz="1000" dirty="0"/>
              <a:t>‧</a:t>
            </a:r>
            <a:r>
              <a:rPr lang="ko-KR" altLang="en-US" sz="1000" dirty="0"/>
              <a:t>중학생 창의력 경진대회 </a:t>
            </a:r>
            <a:r>
              <a:rPr lang="ko-KR" altLang="en-US" sz="1000" dirty="0" smtClean="0"/>
              <a:t>개최</a:t>
            </a:r>
            <a:endParaRPr lang="en-US" altLang="ko-KR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ko-KR" altLang="en-US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/>
              <a:t>7</a:t>
            </a:r>
            <a:r>
              <a:rPr lang="ko-KR" altLang="en-US" sz="1000" dirty="0"/>
              <a:t>월 창의교육 선도 교원양성대학 </a:t>
            </a:r>
            <a:r>
              <a:rPr lang="ko-KR" altLang="en-US" sz="1000" dirty="0" err="1"/>
              <a:t>교수법포럼</a:t>
            </a:r>
            <a:r>
              <a:rPr lang="ko-KR" altLang="en-US" sz="1000" dirty="0"/>
              <a:t> 개최 </a:t>
            </a:r>
            <a:endParaRPr lang="en-US" altLang="ko-KR" sz="100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altLang="ko-KR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ko-KR" sz="1000" dirty="0" smtClean="0"/>
              <a:t>2017 </a:t>
            </a:r>
            <a:r>
              <a:rPr lang="ko-KR" altLang="en-US" sz="1000" dirty="0"/>
              <a:t>대한민국 인재상 선발 공고</a:t>
            </a:r>
          </a:p>
        </p:txBody>
      </p:sp>
      <p:sp>
        <p:nvSpPr>
          <p:cNvPr id="122" name="직사각형 121"/>
          <p:cNvSpPr/>
          <p:nvPr/>
        </p:nvSpPr>
        <p:spPr>
          <a:xfrm>
            <a:off x="8631594" y="633193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123" name="직사각형 122"/>
          <p:cNvSpPr/>
          <p:nvPr/>
        </p:nvSpPr>
        <p:spPr>
          <a:xfrm>
            <a:off x="8619380" y="952990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124" name="직사각형 123"/>
          <p:cNvSpPr/>
          <p:nvPr/>
        </p:nvSpPr>
        <p:spPr>
          <a:xfrm>
            <a:off x="8619379" y="1277769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125" name="직사각형 124"/>
          <p:cNvSpPr/>
          <p:nvPr/>
        </p:nvSpPr>
        <p:spPr>
          <a:xfrm>
            <a:off x="8605435" y="1600037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126" name="직사각형 125"/>
          <p:cNvSpPr/>
          <p:nvPr/>
        </p:nvSpPr>
        <p:spPr>
          <a:xfrm>
            <a:off x="8605435" y="1895255"/>
            <a:ext cx="971531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000" dirty="0" smtClean="0"/>
              <a:t>2017-08-01</a:t>
            </a:r>
            <a:endParaRPr lang="ko-KR" altLang="en-US" sz="1000" dirty="0"/>
          </a:p>
        </p:txBody>
      </p:sp>
      <p:sp>
        <p:nvSpPr>
          <p:cNvPr id="100" name="직사각형 99"/>
          <p:cNvSpPr/>
          <p:nvPr/>
        </p:nvSpPr>
        <p:spPr>
          <a:xfrm>
            <a:off x="5081920" y="176999"/>
            <a:ext cx="14125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공지사항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</a:t>
            </a:r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</a:t>
            </a:r>
            <a:r>
              <a:rPr lang="ko-KR" altLang="en-US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자료실</a:t>
            </a:r>
            <a:endParaRPr lang="ko-KR" altLang="en-US" sz="14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17" name="직사각형 11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9195258" y="179255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335360" y="3087521"/>
            <a:ext cx="9347552" cy="12055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834178" y="2473040"/>
            <a:ext cx="1152128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1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97" name="직선 연결선 96"/>
          <p:cNvCxnSpPr/>
          <p:nvPr/>
        </p:nvCxnSpPr>
        <p:spPr>
          <a:xfrm>
            <a:off x="321872" y="3089213"/>
            <a:ext cx="9361040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직사각형 97"/>
          <p:cNvSpPr/>
          <p:nvPr/>
        </p:nvSpPr>
        <p:spPr>
          <a:xfrm>
            <a:off x="623392" y="3596731"/>
            <a:ext cx="51125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06097)  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서울특별시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강남구 </a:t>
            </a:r>
            <a:r>
              <a:rPr lang="ko-KR" altLang="en-US" sz="900" dirty="0" err="1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선릉로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602 (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삼성동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, </a:t>
            </a:r>
            <a:r>
              <a:rPr lang="ko-KR" altLang="en-US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한국과학창의재단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               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고객센터  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02-559-3929</a:t>
            </a:r>
          </a:p>
          <a:p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crezone@kofac.re.kr </a:t>
            </a:r>
            <a:r>
              <a:rPr lang="en-US" altLang="ko-KR" sz="900" dirty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Copyright©2012 KOFAC All Rights Reserved</a:t>
            </a:r>
          </a:p>
        </p:txBody>
      </p:sp>
      <p:pic>
        <p:nvPicPr>
          <p:cNvPr id="105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0799" y="3602418"/>
            <a:ext cx="1368152" cy="440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6" name="직사각형 105"/>
          <p:cNvSpPr/>
          <p:nvPr/>
        </p:nvSpPr>
        <p:spPr>
          <a:xfrm>
            <a:off x="630894" y="3211277"/>
            <a:ext cx="6480720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9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개인정보처리방침   </a:t>
            </a:r>
            <a:r>
              <a:rPr lang="ko-KR" altLang="en-US" sz="900" b="1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lang="ko-KR" altLang="en-US" sz="900" b="1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이메일 무단 수집 거부   </a:t>
            </a:r>
            <a:r>
              <a:rPr lang="ko-KR" altLang="en-US" sz="900" dirty="0" err="1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ㅣ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꿈길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(</a:t>
            </a:r>
            <a:r>
              <a:rPr lang="ko-KR" altLang="en-US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진로체험지원전산망</a:t>
            </a:r>
            <a:r>
              <a:rPr lang="en-US" altLang="ko-KR" sz="9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)      </a:t>
            </a:r>
          </a:p>
        </p:txBody>
      </p:sp>
      <p:grpSp>
        <p:nvGrpSpPr>
          <p:cNvPr id="107" name="그룹 106"/>
          <p:cNvGrpSpPr/>
          <p:nvPr/>
        </p:nvGrpSpPr>
        <p:grpSpPr>
          <a:xfrm>
            <a:off x="8140799" y="3211094"/>
            <a:ext cx="1450406" cy="238159"/>
            <a:chOff x="9984432" y="5301208"/>
            <a:chExt cx="1018358" cy="238159"/>
          </a:xfrm>
        </p:grpSpPr>
        <p:sp>
          <p:nvSpPr>
            <p:cNvPr id="109" name="직사각형 108">
              <a:extLst>
                <a:ext uri="{FF2B5EF4-FFF2-40B4-BE49-F238E27FC236}">
                  <a16:creationId xmlns:a16="http://schemas.microsoft.com/office/drawing/2014/main" xmlns="" id="{0B919CF3-FBA4-49F5-B463-6AC2427DCE40}"/>
                </a:ext>
              </a:extLst>
            </p:cNvPr>
            <p:cNvSpPr/>
            <p:nvPr/>
          </p:nvSpPr>
          <p:spPr>
            <a:xfrm>
              <a:off x="9984432" y="5301208"/>
              <a:ext cx="1018358" cy="238159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b="1" kern="0" spc="-150" dirty="0" smtClean="0">
                  <a:ln>
                    <a:solidFill>
                      <a:schemeClr val="tx1"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나눔바른고딕 Light" panose="020B0603020101020101" pitchFamily="50" charset="-127"/>
                  <a:ea typeface="나눔바른고딕 Light" panose="020B0603020101020101" pitchFamily="50" charset="-127"/>
                </a:rPr>
                <a:t>관련사이트   </a:t>
              </a:r>
              <a:endPara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  <p:sp>
          <p:nvSpPr>
            <p:cNvPr id="111" name="이등변 삼각형 110"/>
            <p:cNvSpPr/>
            <p:nvPr/>
          </p:nvSpPr>
          <p:spPr>
            <a:xfrm flipH="1" flipV="1">
              <a:off x="10776520" y="5373216"/>
              <a:ext cx="72008" cy="72008"/>
            </a:xfrm>
            <a:prstGeom prst="triangl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 Light" panose="020B0603020101020101" pitchFamily="50" charset="-127"/>
                <a:ea typeface="나눔바른고딕 Light" panose="020B0603020101020101" pitchFamily="50" charset="-127"/>
              </a:endParaRPr>
            </a:p>
          </p:txBody>
        </p:sp>
      </p:grpSp>
      <p:pic>
        <p:nvPicPr>
          <p:cNvPr id="133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994"/>
          <a:stretch/>
        </p:blipFill>
        <p:spPr bwMode="auto">
          <a:xfrm>
            <a:off x="947428" y="2496222"/>
            <a:ext cx="1008112" cy="452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8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216"/>
          <a:stretch/>
        </p:blipFill>
        <p:spPr bwMode="auto">
          <a:xfrm>
            <a:off x="4223792" y="2513149"/>
            <a:ext cx="864096" cy="434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9" name="Picture 3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83" r="30194" b="7861"/>
          <a:stretch/>
        </p:blipFill>
        <p:spPr bwMode="auto">
          <a:xfrm>
            <a:off x="2567608" y="2513149"/>
            <a:ext cx="1224136" cy="4160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0" name="직사각형 13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7824191" y="2498294"/>
            <a:ext cx="1461703" cy="4040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관련 기관</a:t>
            </a:r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41" name="직사각형 14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5870114" y="2491019"/>
            <a:ext cx="1461703" cy="40405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관련 기관</a:t>
            </a:r>
            <a:endParaRPr lang="ko-KR" altLang="en-US" sz="15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8" name="직선 연결선 7"/>
          <p:cNvCxnSpPr/>
          <p:nvPr/>
        </p:nvCxnSpPr>
        <p:spPr>
          <a:xfrm flipV="1">
            <a:off x="4980074" y="484776"/>
            <a:ext cx="4694525" cy="1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" name="직사각형 141"/>
          <p:cNvSpPr/>
          <p:nvPr/>
        </p:nvSpPr>
        <p:spPr>
          <a:xfrm>
            <a:off x="10272464" y="1715831"/>
            <a:ext cx="1224136" cy="68480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</a:t>
            </a:r>
            <a:r>
              <a:rPr lang="ko-KR" altLang="en-US" dirty="0" smtClean="0"/>
              <a:t>안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02241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직사각형 45"/>
          <p:cNvSpPr/>
          <p:nvPr/>
        </p:nvSpPr>
        <p:spPr>
          <a:xfrm>
            <a:off x="8552584" y="1507777"/>
            <a:ext cx="1647872" cy="342788"/>
          </a:xfrm>
          <a:prstGeom prst="rect">
            <a:avLst/>
          </a:prstGeom>
          <a:solidFill>
            <a:srgbClr val="FFC00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xmlns="" id="{D01EB78B-62B9-45F7-94C0-3DAE6150C9DE}"/>
              </a:ext>
            </a:extLst>
          </p:cNvPr>
          <p:cNvSpPr txBox="1"/>
          <p:nvPr/>
        </p:nvSpPr>
        <p:spPr>
          <a:xfrm>
            <a:off x="104775" y="190500"/>
            <a:ext cx="736282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GNB </a:t>
            </a:r>
            <a:r>
              <a:rPr lang="ko-KR" altLang="en-US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대메뉴</a:t>
            </a:r>
            <a:r>
              <a:rPr lang="ko-KR" altLang="en-US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1</a:t>
            </a:r>
            <a:r>
              <a:rPr lang="ko-KR" altLang="en-US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</a:t>
            </a:r>
            <a:endParaRPr lang="en-US" altLang="ko-KR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>
          <a:xfrm>
            <a:off x="1693987" y="2046230"/>
            <a:ext cx="0" cy="360040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839087" y="1858874"/>
            <a:ext cx="1571650" cy="3679436"/>
          </a:xfrm>
          <a:prstGeom prst="rect">
            <a:avLst/>
          </a:prstGeom>
          <a:solidFill>
            <a:schemeClr val="accent1">
              <a:lumMod val="7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200" b="1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846261" y="2489340"/>
            <a:ext cx="1558281" cy="480173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창의적 체험활동</a:t>
            </a:r>
            <a:endParaRPr lang="ko-KR" altLang="en-US" sz="16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graphicFrame>
        <p:nvGraphicFramePr>
          <p:cNvPr id="61" name="표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1004910"/>
              </p:ext>
            </p:extLst>
          </p:nvPr>
        </p:nvGraphicFramePr>
        <p:xfrm>
          <a:off x="2404542" y="1853078"/>
          <a:ext cx="7795914" cy="384982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23306">
                  <a:extLst>
                    <a:ext uri="{9D8B030D-6E8A-4147-A177-3AD203B41FA5}">
                      <a16:colId xmlns:a16="http://schemas.microsoft.com/office/drawing/2014/main" xmlns="" val="1867251517"/>
                    </a:ext>
                  </a:extLst>
                </a:gridCol>
                <a:gridCol w="5472608">
                  <a:extLst>
                    <a:ext uri="{9D8B030D-6E8A-4147-A177-3AD203B41FA5}">
                      <a16:colId xmlns:a16="http://schemas.microsoft.com/office/drawing/2014/main" xmlns="" val="29818339"/>
                    </a:ext>
                  </a:extLst>
                </a:gridCol>
              </a:tblGrid>
              <a:tr h="4541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</a:t>
                      </a:r>
                      <a:r>
                        <a:rPr lang="ko-KR" altLang="en-US" sz="1300" kern="0" spc="-150" dirty="0" err="1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창의적체험활동</a:t>
                      </a:r>
                      <a:r>
                        <a:rPr lang="ko-KR" altLang="en-US" sz="13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소개          </a:t>
                      </a:r>
                      <a:endParaRPr lang="ko-KR" altLang="en-US" sz="1300" dirty="0">
                        <a:solidFill>
                          <a:schemeClr val="bg1"/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창의적 체험활동  소개 </a:t>
                      </a:r>
                      <a:endParaRPr lang="ko-KR" altLang="en-US" sz="1100" dirty="0"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53265991"/>
                  </a:ext>
                </a:extLst>
              </a:tr>
              <a:tr h="59741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창의체험자원                       </a:t>
                      </a:r>
                      <a:endParaRPr lang="ko-KR" altLang="en-US" sz="1300" dirty="0">
                        <a:solidFill>
                          <a:schemeClr val="bg1"/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</a:t>
                      </a:r>
                      <a:endParaRPr lang="en-US" altLang="ko-KR" sz="1100" kern="0" spc="-15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체험시설</a:t>
                      </a:r>
                      <a:r>
                        <a:rPr lang="en-US" altLang="ko-KR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     </a:t>
                      </a:r>
                      <a:r>
                        <a:rPr lang="ko-KR" altLang="en-US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전시</a:t>
                      </a:r>
                      <a:r>
                        <a:rPr lang="en-US" altLang="ko-KR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/</a:t>
                      </a:r>
                      <a:r>
                        <a:rPr lang="ko-KR" altLang="en-US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공연시설                  문화재</a:t>
                      </a:r>
                      <a:r>
                        <a:rPr lang="en-US" altLang="ko-KR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/</a:t>
                      </a:r>
                      <a:r>
                        <a:rPr lang="ko-KR" altLang="en-US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역사                 자연                관공서                    안전</a:t>
                      </a:r>
                      <a:r>
                        <a:rPr lang="en-US" altLang="ko-KR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/</a:t>
                      </a:r>
                      <a:r>
                        <a:rPr lang="ko-KR" altLang="en-US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의료</a:t>
                      </a:r>
                      <a:r>
                        <a:rPr lang="en-US" altLang="ko-KR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/</a:t>
                      </a:r>
                      <a:r>
                        <a:rPr lang="ko-KR" altLang="en-US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복지시설                    연구시설</a:t>
                      </a:r>
                      <a:endParaRPr lang="en-US" altLang="ko-KR" sz="1100" kern="0" spc="-150" baseline="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kern="0" spc="-150" baseline="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73148470"/>
                  </a:ext>
                </a:extLst>
              </a:tr>
              <a:tr h="45410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창의체험 프로그램</a:t>
                      </a:r>
                      <a:endParaRPr lang="ko-KR" altLang="en-US" sz="1300" dirty="0" smtClean="0">
                        <a:solidFill>
                          <a:schemeClr val="bg1"/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창의적 체험활동                      진로직업체험                             교과학습지원</a:t>
                      </a:r>
                      <a:endParaRPr lang="ko-KR" altLang="en-US" sz="1100" dirty="0"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27141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3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창의체험 수업모델</a:t>
                      </a:r>
                      <a:endParaRPr lang="ko-KR" altLang="en-US" sz="1300" dirty="0" smtClean="0">
                        <a:solidFill>
                          <a:schemeClr val="bg1"/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endParaRPr lang="en-US" altLang="ko-KR" sz="1100" kern="0" spc="-15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 수도권 창의체험 수업모델</a:t>
                      </a:r>
                      <a:r>
                        <a:rPr lang="ko-KR" altLang="en-US" sz="1100" kern="1200" spc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1100" kern="1200" spc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        </a:t>
                      </a: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강원</a:t>
                      </a:r>
                      <a:r>
                        <a:rPr lang="en-US" altLang="ko-KR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/</a:t>
                      </a: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충청권 창의체험 수업모델      </a:t>
                      </a:r>
                      <a:endParaRPr lang="en-US" altLang="ko-KR" sz="1100" kern="0" spc="-15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endParaRPr lang="en-US" altLang="ko-KR" sz="1100" kern="0" spc="-15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 영남권 창의체험 수업모델</a:t>
                      </a:r>
                      <a:r>
                        <a:rPr lang="en-US" altLang="ko-KR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                                             </a:t>
                      </a: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제 주</a:t>
                      </a:r>
                      <a:r>
                        <a:rPr lang="en-US" altLang="ko-KR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/</a:t>
                      </a:r>
                      <a:r>
                        <a:rPr lang="ko-KR" altLang="en-US" sz="1100" kern="0" spc="-150" dirty="0" err="1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전라권</a:t>
                      </a: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창의체험 수업모델            </a:t>
                      </a:r>
                      <a:endParaRPr lang="en-US" altLang="ko-KR" sz="1100" kern="0" spc="-15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 marL="171450" marR="0" indent="-17145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Char char="§"/>
                        <a:tabLst/>
                        <a:defRPr/>
                      </a:pPr>
                      <a:endParaRPr lang="en-US" altLang="ko-KR" sz="1100" kern="0" spc="-15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  계기교육 수업모델  </a:t>
                      </a:r>
                      <a:r>
                        <a:rPr lang="ko-KR" altLang="en-US" sz="1100" kern="0" spc="-150" dirty="0" err="1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범교과</a:t>
                      </a: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                                            </a:t>
                      </a:r>
                      <a:r>
                        <a:rPr lang="en-US" altLang="ko-KR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100</a:t>
                      </a: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대 주제 수업모델</a:t>
                      </a:r>
                      <a:endParaRPr lang="en-US" altLang="ko-KR" sz="1100" kern="0" spc="-15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100" kern="0" spc="-150" dirty="0" smtClean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54103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3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</a:t>
                      </a:r>
                      <a:r>
                        <a:rPr lang="ko-KR" altLang="en-US" sz="14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이달의 추천</a:t>
                      </a:r>
                      <a:r>
                        <a:rPr lang="ko-KR" altLang="en-US" sz="14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14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1400" kern="0" spc="-150" dirty="0" err="1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큐레이션</a:t>
                      </a:r>
                      <a:r>
                        <a:rPr lang="ko-KR" altLang="en-US" sz="14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endParaRPr lang="ko-KR" altLang="en-US" sz="1400" dirty="0">
                        <a:solidFill>
                          <a:schemeClr val="bg1"/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  이달의 추천</a:t>
                      </a:r>
                      <a:r>
                        <a:rPr lang="ko-KR" altLang="en-US" sz="1100" kern="0" spc="-150" baseline="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r>
                        <a:rPr lang="ko-KR" altLang="en-US" sz="1100" kern="0" spc="-150" dirty="0" err="1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큐레이션</a:t>
                      </a:r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</a:t>
                      </a:r>
                      <a:endParaRPr lang="ko-KR" altLang="en-US" sz="1100" dirty="0"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454103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b="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bg1"/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창의적 체험활동  교사  연구회</a:t>
                      </a: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10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                 </a:t>
                      </a:r>
                      <a:r>
                        <a:rPr lang="ko-KR" altLang="en-US" sz="1100" b="0" kern="0" spc="-150" dirty="0" smtClean="0">
                          <a:ln>
                            <a:solidFill>
                              <a:schemeClr val="tx1"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 Light" panose="020B0603020101020101" pitchFamily="50" charset="-127"/>
                          <a:ea typeface="나눔바른고딕 Light" panose="020B0603020101020101" pitchFamily="50" charset="-127"/>
                        </a:rPr>
                        <a:t>창의적 체험활동  교사  연구회</a:t>
                      </a:r>
                      <a:endParaRPr lang="ko-KR" altLang="en-US" sz="1100" b="0" kern="0" spc="-150" dirty="0">
                        <a:ln>
                          <a:solidFill>
                            <a:schemeClr val="tx1"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 Light" panose="020B0603020101020101" pitchFamily="50" charset="-127"/>
                        <a:ea typeface="나눔바른고딕 Light" panose="020B0603020101020101" pitchFamily="50" charset="-127"/>
                      </a:endParaRPr>
                    </a:p>
                  </a:txBody>
                  <a:tcPr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50237932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4880264" y="2065652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900736" y="2590927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5566224" y="2591934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6475032" y="2591934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7287592" y="2591934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7698456" y="2592941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252859" y="2592941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9456523" y="2595997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4915332" y="3101060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4933874" y="3619020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4949216" y="4820674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4937642" y="3971464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9" name="직사각형 38"/>
          <p:cNvSpPr/>
          <p:nvPr/>
        </p:nvSpPr>
        <p:spPr>
          <a:xfrm>
            <a:off x="4952272" y="4296071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6896488" y="3621710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1" name="직사각형 40"/>
          <p:cNvSpPr/>
          <p:nvPr/>
        </p:nvSpPr>
        <p:spPr>
          <a:xfrm>
            <a:off x="6900256" y="3974154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6907571" y="4298761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939284" y="3092814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947396" y="3093703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846261" y="1508431"/>
            <a:ext cx="7698011" cy="3427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842359" y="1480492"/>
            <a:ext cx="9289032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3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274406" y="1516086"/>
            <a:ext cx="8998058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3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                           </a:t>
            </a:r>
            <a:r>
              <a:rPr lang="ko-KR" altLang="en-US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99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창의적</a:t>
            </a:r>
            <a:r>
              <a:rPr lang="en-US" altLang="ko-KR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99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99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체험활동 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                  수학여행                              지속 가능발전교육                                     </a:t>
            </a:r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14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블로그                                          학부모 창의교실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pic>
        <p:nvPicPr>
          <p:cNvPr id="33" name="Picture 2" descr="http://www.kyongan.ms.kr/cache/1404801873.png"/>
          <p:cNvPicPr>
            <a:picLocks noChangeAspect="1" noChangeArrowheads="1"/>
          </p:cNvPicPr>
          <p:nvPr/>
        </p:nvPicPr>
        <p:blipFill>
          <a:blip r:embed="rId2" cstate="print"/>
          <a:srcRect l="20841" t="23387" r="17934" b="22514"/>
          <a:stretch>
            <a:fillRect/>
          </a:stretch>
        </p:blipFill>
        <p:spPr bwMode="auto">
          <a:xfrm>
            <a:off x="5174919" y="1020099"/>
            <a:ext cx="1042616" cy="423464"/>
          </a:xfrm>
          <a:prstGeom prst="rect">
            <a:avLst/>
          </a:prstGeom>
          <a:noFill/>
        </p:spPr>
      </p:pic>
      <p:sp>
        <p:nvSpPr>
          <p:cNvPr id="3" name="직사각형 2"/>
          <p:cNvSpPr/>
          <p:nvPr/>
        </p:nvSpPr>
        <p:spPr>
          <a:xfrm>
            <a:off x="7968208" y="692696"/>
            <a:ext cx="41136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예시 사이트 </a:t>
            </a:r>
            <a:r>
              <a:rPr lang="en-US" altLang="ko-KR" sz="1400" dirty="0"/>
              <a:t>: </a:t>
            </a:r>
            <a:r>
              <a:rPr lang="en-US" altLang="ko-KR" sz="1400" dirty="0" smtClean="0"/>
              <a:t>http</a:t>
            </a:r>
            <a:r>
              <a:rPr lang="en-US" altLang="ko-KR" sz="1400" dirty="0"/>
              <a:t>://www.daejeon.go.kr/index.do</a:t>
            </a:r>
            <a:endParaRPr lang="ko-KR" altLang="en-US" sz="1400" dirty="0"/>
          </a:p>
        </p:txBody>
      </p:sp>
      <p:sp>
        <p:nvSpPr>
          <p:cNvPr id="47" name="직사각형 46"/>
          <p:cNvSpPr/>
          <p:nvPr/>
        </p:nvSpPr>
        <p:spPr>
          <a:xfrm>
            <a:off x="4960498" y="5272115"/>
            <a:ext cx="72008" cy="457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037814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2" descr="http://www.kyongan.ms.kr/cache/1404801873.png"/>
          <p:cNvPicPr>
            <a:picLocks noChangeAspect="1" noChangeArrowheads="1"/>
          </p:cNvPicPr>
          <p:nvPr/>
        </p:nvPicPr>
        <p:blipFill>
          <a:blip r:embed="rId2" cstate="print"/>
          <a:srcRect l="20841" t="23387" r="17934" b="22514"/>
          <a:stretch>
            <a:fillRect/>
          </a:stretch>
        </p:blipFill>
        <p:spPr bwMode="auto">
          <a:xfrm>
            <a:off x="5159896" y="1048435"/>
            <a:ext cx="1042616" cy="423464"/>
          </a:xfrm>
          <a:prstGeom prst="rect">
            <a:avLst/>
          </a:prstGeom>
          <a:noFill/>
        </p:spPr>
      </p:pic>
      <p:sp>
        <p:nvSpPr>
          <p:cNvPr id="20" name="직사각형 19"/>
          <p:cNvSpPr/>
          <p:nvPr/>
        </p:nvSpPr>
        <p:spPr>
          <a:xfrm>
            <a:off x="8544272" y="671974"/>
            <a:ext cx="313720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 smtClean="0"/>
              <a:t>예시 사이트 </a:t>
            </a:r>
            <a:r>
              <a:rPr lang="en-US" altLang="ko-KR" sz="1400" dirty="0" smtClean="0"/>
              <a:t>: </a:t>
            </a:r>
            <a:r>
              <a:rPr lang="ko-KR" altLang="en-US" sz="1400" dirty="0" smtClean="0"/>
              <a:t>http</a:t>
            </a:r>
            <a:r>
              <a:rPr lang="ko-KR" altLang="en-US" sz="1400" dirty="0"/>
              <a:t>://www.jihak.co.kr/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856042" y="1851219"/>
            <a:ext cx="9219059" cy="3305973"/>
          </a:xfrm>
          <a:prstGeom prst="rect">
            <a:avLst/>
          </a:prstGeom>
          <a:solidFill>
            <a:schemeClr val="bg1"/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endParaRPr lang="ko-KR" altLang="en-US" sz="1200" dirty="0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35" name="직선 연결선 34"/>
          <p:cNvCxnSpPr/>
          <p:nvPr/>
        </p:nvCxnSpPr>
        <p:spPr>
          <a:xfrm>
            <a:off x="2351584" y="1852534"/>
            <a:ext cx="0" cy="330465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/>
          <p:cNvCxnSpPr/>
          <p:nvPr/>
        </p:nvCxnSpPr>
        <p:spPr>
          <a:xfrm>
            <a:off x="3845090" y="1869160"/>
            <a:ext cx="0" cy="3288032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/>
          <p:nvPr/>
        </p:nvCxnSpPr>
        <p:spPr>
          <a:xfrm>
            <a:off x="6960096" y="1840531"/>
            <a:ext cx="0" cy="33166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연결선 38"/>
          <p:cNvCxnSpPr/>
          <p:nvPr/>
        </p:nvCxnSpPr>
        <p:spPr>
          <a:xfrm>
            <a:off x="8534854" y="1876125"/>
            <a:ext cx="0" cy="328106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직사각형 39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2448435" y="2038489"/>
            <a:ext cx="14867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창의체험활동 소개</a:t>
            </a:r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자원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프로그램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창의체험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이달의 추천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큐레이션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창의적 체험활동  교사  </a:t>
            </a:r>
            <a:r>
              <a:rPr lang="ko-KR" altLang="en-US" sz="1000" b="1" kern="0" spc="-150" dirty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연구회</a:t>
            </a: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902305" y="2019799"/>
            <a:ext cx="139940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</a:t>
            </a:r>
            <a:r>
              <a:rPr lang="ko-KR" altLang="en-US" sz="100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연구회  공개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자료방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교원연수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거점센터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선도 교원양성대학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 백문 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백답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3879929" y="2038489"/>
            <a:ext cx="142398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수학여행 모델</a:t>
            </a:r>
            <a:endParaRPr lang="en-US" altLang="ko-KR" sz="1000" b="1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시도교육청 현장학습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공개방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현장학습 자료실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수학여행 이야기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안전요원  구인</a:t>
            </a:r>
            <a:r>
              <a:rPr lang="en-US" altLang="ko-KR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/</a:t>
            </a:r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구직</a:t>
            </a:r>
            <a:endParaRPr lang="ko-KR" altLang="en-US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8580312" y="2022092"/>
            <a:ext cx="140412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프로그램 개요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프로그램 내용</a:t>
            </a:r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창의교실</a:t>
            </a:r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전체보기</a:t>
            </a:r>
            <a:endParaRPr lang="ko-KR" altLang="en-US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13426" y="2944315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D01EB78B-62B9-45F7-94C0-3DAE6150C9DE}"/>
              </a:ext>
            </a:extLst>
          </p:cNvPr>
          <p:cNvSpPr txBox="1"/>
          <p:nvPr/>
        </p:nvSpPr>
        <p:spPr>
          <a:xfrm>
            <a:off x="104775" y="190500"/>
            <a:ext cx="7362825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GNB </a:t>
            </a:r>
            <a:r>
              <a:rPr lang="ko-KR" altLang="en-US" spc="-150" dirty="0" err="1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대메뉴</a:t>
            </a:r>
            <a:r>
              <a:rPr lang="ko-KR" altLang="en-US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2</a:t>
            </a:r>
            <a:r>
              <a:rPr lang="ko-KR" altLang="en-US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안</a:t>
            </a:r>
            <a:endParaRPr lang="en-US" altLang="ko-KR" spc="-150" dirty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8552584" y="1507777"/>
            <a:ext cx="1522517" cy="342788"/>
          </a:xfrm>
          <a:prstGeom prst="rect">
            <a:avLst/>
          </a:prstGeom>
          <a:solidFill>
            <a:srgbClr val="FFC000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846261" y="1508431"/>
            <a:ext cx="7698011" cy="342788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842359" y="1480492"/>
            <a:ext cx="9289032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sz="13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274406" y="1516086"/>
            <a:ext cx="8998058" cy="360039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3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                           </a:t>
            </a:r>
            <a:r>
              <a:rPr lang="ko-KR" altLang="en-US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99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창의적</a:t>
            </a:r>
            <a:r>
              <a:rPr lang="en-US" altLang="ko-KR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99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4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FF9900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체험활동 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                         수학여행                                    지속 가능발전교육                                  </a:t>
            </a:r>
            <a:r>
              <a:rPr lang="ko-KR" altLang="en-US" sz="14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크레존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en-US" altLang="ko-KR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4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블로그                                      학부모 창의교실</a:t>
            </a:r>
            <a:endParaRPr lang="ko-KR" altLang="en-US" sz="14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bg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cxnSp>
        <p:nvCxnSpPr>
          <p:cNvPr id="32" name="직선 연결선 31"/>
          <p:cNvCxnSpPr/>
          <p:nvPr/>
        </p:nvCxnSpPr>
        <p:spPr>
          <a:xfrm>
            <a:off x="5375920" y="1851219"/>
            <a:ext cx="0" cy="3305973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5420905" y="2022527"/>
            <a:ext cx="14239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지속가능발전교육 </a:t>
            </a:r>
            <a:r>
              <a:rPr lang="ko-KR" altLang="en-US" sz="1000" spc="-15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</a:t>
            </a:r>
            <a:r>
              <a:rPr lang="ko-KR" altLang="en-US" sz="100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수업모델</a:t>
            </a:r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지속가능발전교육   </a:t>
            </a:r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실천교사</a:t>
            </a:r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 연구회</a:t>
            </a:r>
            <a:endParaRPr lang="ko-KR" altLang="en-US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09818" y="2356138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3317989" y="2640683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4849372" y="2016105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82557" y="2617175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78744" y="2944315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78744" y="3228626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45186" y="2003399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xmlns="" id="{0B919CF3-FBA4-49F5-B463-6AC2427DCE40}"/>
              </a:ext>
            </a:extLst>
          </p:cNvPr>
          <p:cNvSpPr/>
          <p:nvPr/>
        </p:nvSpPr>
        <p:spPr>
          <a:xfrm>
            <a:off x="1863706" y="2305908"/>
            <a:ext cx="504056" cy="288032"/>
          </a:xfrm>
          <a:prstGeom prst="rect">
            <a:avLst/>
          </a:prstGeom>
          <a:noFill/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ko-KR" sz="1600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/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+</a:t>
            </a:r>
            <a:endParaRPr lang="ko-KR" altLang="en-US" sz="1600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/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xmlns="" id="{71EC1D3E-AAC7-4C1B-A80E-7555890DE6E1}"/>
              </a:ext>
            </a:extLst>
          </p:cNvPr>
          <p:cNvSpPr/>
          <p:nvPr/>
        </p:nvSpPr>
        <p:spPr>
          <a:xfrm>
            <a:off x="7072037" y="2019799"/>
            <a:ext cx="125621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0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해외창의</a:t>
            </a:r>
            <a:r>
              <a:rPr lang="ko-KR" altLang="en-US" sz="100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 이야기</a:t>
            </a:r>
            <a:endParaRPr lang="en-US" altLang="ko-KR" sz="1000" spc="-150" dirty="0" smtClean="0">
              <a:ln>
                <a:solidFill>
                  <a:schemeClr val="tx1">
                    <a:alpha val="0"/>
                  </a:schemeClr>
                </a:solidFill>
              </a:ln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행복학교 이야기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창의교육 이야기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테마여행 이야기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뉴스레터</a:t>
            </a:r>
            <a:endParaRPr lang="en-US" altLang="ko-KR" sz="1000" b="1" kern="0" spc="-150" dirty="0" smtClean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endParaRPr lang="en-US" altLang="ko-KR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  <a:p>
            <a:r>
              <a:rPr lang="ko-KR" altLang="en-US" sz="1000" b="1" kern="0" spc="-150" dirty="0" err="1" smtClean="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 Light" panose="020B0603020101020101" pitchFamily="50" charset="-127"/>
                <a:ea typeface="나눔바른고딕 Light" panose="020B0603020101020101" pitchFamily="50" charset="-127"/>
              </a:rPr>
              <a:t>카드뉴스</a:t>
            </a:r>
            <a:endParaRPr lang="ko-KR" altLang="en-US" sz="1000" b="1" kern="0" spc="-150" dirty="0">
              <a:ln>
                <a:solidFill>
                  <a:schemeClr val="tx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바른고딕 Light" panose="020B0603020101020101" pitchFamily="50" charset="-127"/>
              <a:ea typeface="나눔바른고딕 Light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99669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5636</TotalTime>
  <Words>1061</Words>
  <Application>Microsoft Office PowerPoint</Application>
  <PresentationFormat>사용자 지정</PresentationFormat>
  <Paragraphs>424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2" baseType="lpstr">
      <vt:lpstr>굴림</vt:lpstr>
      <vt:lpstr>Arial</vt:lpstr>
      <vt:lpstr>나눔바른고딕 UltraLight</vt:lpstr>
      <vt:lpstr>나눔바른고딕 Light</vt:lpstr>
      <vt:lpstr>맑은 고딕</vt:lpstr>
      <vt:lpstr>Noto Sans Korean Light</vt:lpstr>
      <vt:lpstr>Wingdings</vt:lpstr>
      <vt:lpstr>oto Sans Korean Medium</vt:lpstr>
      <vt:lpstr>StarSymbol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Hyunjoo Seo</dc:creator>
  <cp:lastModifiedBy>majjo</cp:lastModifiedBy>
  <cp:revision>465</cp:revision>
  <cp:lastPrinted>2017-08-21T00:47:18Z</cp:lastPrinted>
  <dcterms:created xsi:type="dcterms:W3CDTF">2017-04-23T07:15:02Z</dcterms:created>
  <dcterms:modified xsi:type="dcterms:W3CDTF">2017-08-21T01:32:56Z</dcterms:modified>
</cp:coreProperties>
</file>

<file path=docProps/thumbnail.jpeg>
</file>